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5143500" cx="9144000"/>
  <p:notesSz cx="6858000" cy="9144000"/>
  <p:embeddedFontLst>
    <p:embeddedFont>
      <p:font typeface="Roboto Mon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A7F88F-4610-40BB-BDF4-52B7E1CB2254}">
  <a:tblStyle styleId="{7BA7F88F-4610-40BB-BDF4-52B7E1CB225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0E65492-E71F-49F6-9E22-8802D971419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80D6686-C20D-4448-BC01-F113645D7A9F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3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Mono-italic.fntdata"/><Relationship Id="rId72" Type="http://schemas.openxmlformats.org/officeDocument/2006/relationships/font" Target="fonts/RobotoMono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74" Type="http://schemas.openxmlformats.org/officeDocument/2006/relationships/font" Target="fonts/RobotoMono-bold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RobotoMono-regular.fntdata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723523c1b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5723523c1b_2_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723523c1b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723523c1b_2_1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723523c1b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5723523c1b_2_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723523c1b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5723523c1b_2_2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723523c1b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5723523c1b_2_2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723523c1b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5723523c1b_2_2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723523c1b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5723523c1b_2_2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723523c1b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5723523c1b_2_2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723523c1b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5723523c1b_2_28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723523c1b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5723523c1b_2_2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723523c1b_2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5723523c1b_2_3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723523c1b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5723523c1b_2_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723523c1b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5723523c1b_2_3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723523c1b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5723523c1b_2_3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723523c1b_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5723523c1b_2_3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723523c1b_2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5723523c1b_2_3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723523c1b_2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5723523c1b_2_3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723523c1b_2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5723523c1b_2_3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723523c1b_2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5723523c1b_2_40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723523c1b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5723523c1b_2_4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723523c1b_2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35723523c1b_2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723523c1b_2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5723523c1b_2_4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723523c1b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5723523c1b_2_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723523c1b_2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5723523c1b_2_4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723523c1b_2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5723523c1b_2_50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723523c1b_2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7" name="Google Shape;597;g35723523c1b_2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723523c1b_2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g35723523c1b_2_5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723523c1b_2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9" name="Google Shape;629;g35723523c1b_2_5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723523c1b_2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0" name="Google Shape;640;g35723523c1b_2_5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723523c1b_2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7" name="Google Shape;647;g35723523c1b_2_5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5723523c1b_2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g35723523c1b_2_5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5723523c1b_2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7" name="Google Shape;697;g35723523c1b_2_6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723523c1b_2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2" name="Google Shape;722;g35723523c1b_2_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723523c1b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5723523c1b_2_10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5723523c1b_2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35723523c1b_2_6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5723523c1b_2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5723523c1b_2_6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5723523c1b_2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35723523c1b_2_6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5723523c1b_2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35723523c1b_2_7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5723523c1b_2_7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35723523c1b_2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5723523c1b_2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35723523c1b_2_7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723523c1b_2_7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35723523c1b_2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723523c1b_2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35723523c1b_2_7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5723523c1b_2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35723523c1b_2_7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5723523c1b_2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35723523c1b_2_7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723523c1b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5723523c1b_2_1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5723523c1b_2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35723523c1b_2_8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5723523c1b_2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35723523c1b_2_8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5723523c1b_2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35723523c1b_2_8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5723523c1b_2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35723523c1b_2_8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5723523c1b_2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35723523c1b_2_8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5723523c1b_2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35723523c1b_2_8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723523c1b_2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35723523c1b_2_8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5723523c1b_2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35723523c1b_2_8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5723523c1b_2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35723523c1b_2_9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5723523c1b_2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35723523c1b_2_9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723523c1b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5723523c1b_2_1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5723523c1b_2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35723523c1b_2_9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5723523c1b_2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35723523c1b_2_9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5723523c1b_2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g35723523c1b_2_9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5723523c1b_2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35723523c1b_2_9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723523c1b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5723523c1b_2_1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723523c1b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5723523c1b_2_1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723523c1b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5723523c1b_2_1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55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66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8.png"/><Relationship Id="rId4" Type="http://schemas.openxmlformats.org/officeDocument/2006/relationships/image" Target="../media/image50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5.png"/><Relationship Id="rId6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about:blank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Relationship Id="rId6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image" Target="../media/image83.png"/><Relationship Id="rId6" Type="http://schemas.openxmlformats.org/officeDocument/2006/relationships/image" Target="../media/image71.png"/><Relationship Id="rId7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jpg"/><Relationship Id="rId4" Type="http://schemas.openxmlformats.org/officeDocument/2006/relationships/image" Target="../media/image9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9.png"/><Relationship Id="rId4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4.jpg"/><Relationship Id="rId4" Type="http://schemas.openxmlformats.org/officeDocument/2006/relationships/image" Target="../media/image7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6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7.png"/><Relationship Id="rId4" Type="http://schemas.openxmlformats.org/officeDocument/2006/relationships/image" Target="../media/image82.png"/><Relationship Id="rId5" Type="http://schemas.openxmlformats.org/officeDocument/2006/relationships/image" Target="../media/image88.png"/><Relationship Id="rId6" Type="http://schemas.openxmlformats.org/officeDocument/2006/relationships/image" Target="../media/image9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2"/>
          <p:cNvSpPr/>
          <p:nvPr/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 txBox="1"/>
          <p:nvPr>
            <p:ph type="title"/>
          </p:nvPr>
        </p:nvSpPr>
        <p:spPr>
          <a:xfrm>
            <a:off x="963930" y="787946"/>
            <a:ext cx="6056111" cy="121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800"/>
              <a:t>Obstacle Detection for Drone Flight Path</a:t>
            </a:r>
            <a:endParaRPr sz="3800"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963930" y="2227101"/>
            <a:ext cx="6056111" cy="2100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Applied Data Science, San Jose State University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298-B: MSDA Project 1I</a:t>
            </a:r>
            <a:br>
              <a:rPr b="0" i="0" lang="en" sz="1800" u="none" cap="none" strike="noStrike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1800" u="none" cap="none" strike="noStrike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Dr. Simon Shim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/>
          <p:nvPr/>
        </p:nvSpPr>
        <p:spPr>
          <a:xfrm flipH="1" rot="5400000">
            <a:off x="-1057563" y="1057562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366092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5882"/>
                </a:srgbClr>
              </a:gs>
              <a:gs pos="100000">
                <a:srgbClr val="4F81BD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F81BD">
                  <a:alpha val="28627"/>
                </a:srgbClr>
              </a:gs>
              <a:gs pos="2000">
                <a:srgbClr val="4F81BD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1"/>
          <p:cNvSpPr/>
          <p:nvPr/>
        </p:nvSpPr>
        <p:spPr>
          <a:xfrm rot="-964587">
            <a:off x="-376302" y="727288"/>
            <a:ext cx="2925267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F81BD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3B3D7">
                  <a:alpha val="10980"/>
                </a:srgbClr>
              </a:gs>
              <a:gs pos="100000">
                <a:srgbClr val="93B3D7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1"/>
          <p:cNvSpPr txBox="1"/>
          <p:nvPr>
            <p:ph type="title"/>
          </p:nvPr>
        </p:nvSpPr>
        <p:spPr>
          <a:xfrm>
            <a:off x="394376" y="1293832"/>
            <a:ext cx="2401025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FFFF"/>
                </a:solidFill>
              </a:rPr>
              <a:t>Dataset</a:t>
            </a:r>
            <a:endParaRPr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3436295" y="487110"/>
            <a:ext cx="5353029" cy="41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Segmentation Class Mapping: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Ultra Thin (255),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Thin Structures (240),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Small Mesh (220),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Large Mesh (200),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Trees (180),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Buildings (160),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Vehicles (140),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Animals (100),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Other (80)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Metadata Files: Contain detailed contextual information about each flight, including coordinates, drone pose, acceleration, weather conditions, and camera parameters.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Weather Data: Environmental conditions during flights are also recorded.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Dataset Usage Guidelines:The dataset is structured for use with deep learning frameworks like PyTorch.Respect the data splits, keeping training, validation, and testing sets separate for accurate model assessment.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The DDOS dataset is 256 GB in size.resource</a:t>
            </a:r>
            <a:endParaRPr sz="1100"/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65" y="1370807"/>
            <a:ext cx="2711832" cy="152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60759" y="2814636"/>
            <a:ext cx="2468166" cy="1839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2700"/>
              <a:t>Dataset Pre-Processing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22468" l="0" r="0" t="22940"/>
          <a:stretch/>
        </p:blipFill>
        <p:spPr>
          <a:xfrm>
            <a:off x="20" y="10"/>
            <a:ext cx="9143980" cy="2782949"/>
          </a:xfrm>
          <a:custGeom>
            <a:rect b="b" l="l" r="r" t="t"/>
            <a:pathLst>
              <a:path extrusionOk="0" h="3692092" w="1219200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67986" y="2814637"/>
            <a:ext cx="5614060" cy="183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9845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/>
              <a:t>Dataset</a:t>
            </a:r>
            <a:r>
              <a:rPr lang="en" sz="1100"/>
              <a:t>: DDOS (Drone Depth and Obstacle Segmentation).</a:t>
            </a:r>
            <a:endParaRPr/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/>
              <a:t>Covers urban neighborhoods and parks.</a:t>
            </a:r>
            <a:endParaRPr/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/>
              <a:t>Includes RGB images, depth maps, segmentation masks, and metadata.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/>
              <a:t>Preprocessing</a:t>
            </a:r>
            <a:r>
              <a:rPr lang="en" sz="1100"/>
              <a:t>:</a:t>
            </a:r>
            <a:endParaRPr/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/>
              <a:t>Image resizing to 224x224 pixels.</a:t>
            </a:r>
            <a:endParaRPr/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/>
              <a:t>Data augmentation: Rotation, brightness adjustment, noise addition.</a:t>
            </a:r>
            <a:endParaRPr/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/>
              <a:t>Normalization of pixel values for consistent analysis.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/>
              <a:t>Splits</a:t>
            </a:r>
            <a:r>
              <a:rPr lang="en" sz="1100"/>
              <a:t>:</a:t>
            </a:r>
            <a:endParaRPr/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/>
              <a:t>Training: 30,000 images from 300 flights.</a:t>
            </a:r>
            <a:endParaRPr/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/>
              <a:t>Validation and Testing: 2,000 images each from 20 flights.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33"/>
          <p:cNvGrpSpPr/>
          <p:nvPr/>
        </p:nvGrpSpPr>
        <p:grpSpPr>
          <a:xfrm>
            <a:off x="1703441" y="0"/>
            <a:ext cx="5737117" cy="5728133"/>
            <a:chOff x="329184" y="1"/>
            <a:chExt cx="524256" cy="5728133"/>
          </a:xfrm>
        </p:grpSpPr>
        <p:cxnSp>
          <p:nvCxnSpPr>
            <p:cNvPr id="282" name="Google Shape;282;p33"/>
            <p:cNvCxnSpPr/>
            <p:nvPr/>
          </p:nvCxnSpPr>
          <p:spPr>
            <a:xfrm rot="10800000">
              <a:off x="329184" y="5728134"/>
              <a:ext cx="523824" cy="0"/>
            </a:xfrm>
            <a:prstGeom prst="straightConnector1">
              <a:avLst/>
            </a:prstGeom>
            <a:noFill/>
            <a:ln cap="flat" cmpd="sng" w="152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3" name="Google Shape;283;p33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33"/>
          <p:cNvSpPr/>
          <p:nvPr/>
        </p:nvSpPr>
        <p:spPr>
          <a:xfrm>
            <a:off x="447348" y="238533"/>
            <a:ext cx="8249304" cy="39938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>
            <p:ph type="title"/>
          </p:nvPr>
        </p:nvSpPr>
        <p:spPr>
          <a:xfrm>
            <a:off x="792809" y="3263613"/>
            <a:ext cx="7553652" cy="697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60" y="321573"/>
            <a:ext cx="4418376" cy="281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3873" y="445512"/>
            <a:ext cx="3744400" cy="256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4400"/>
              <a:t>Prepared Data Statistics</a:t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256562" y="1205530"/>
            <a:ext cx="8264095" cy="3389091"/>
            <a:chOff x="-200638" y="5380"/>
            <a:chExt cx="8264095" cy="3389091"/>
          </a:xfrm>
        </p:grpSpPr>
        <p:sp>
          <p:nvSpPr>
            <p:cNvPr id="294" name="Google Shape;294;p34"/>
            <p:cNvSpPr/>
            <p:nvPr/>
          </p:nvSpPr>
          <p:spPr>
            <a:xfrm>
              <a:off x="-200638" y="5380"/>
              <a:ext cx="8229600" cy="966774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91810" y="222904"/>
              <a:ext cx="531725" cy="5317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915985" y="5380"/>
              <a:ext cx="3703320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 txBox="1"/>
            <p:nvPr/>
          </p:nvSpPr>
          <p:spPr>
            <a:xfrm>
              <a:off x="915985" y="5380"/>
              <a:ext cx="3703320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300" lIns="102300" spcFirstLastPara="1" rIns="102300" wrap="square" tIns="102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Big Data Insights</a:t>
              </a:r>
              <a:r>
                <a:rPr b="0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3912545" y="5380"/>
              <a:ext cx="3936481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 txBox="1"/>
            <p:nvPr/>
          </p:nvSpPr>
          <p:spPr>
            <a:xfrm>
              <a:off x="3912545" y="5380"/>
              <a:ext cx="3936481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300" lIns="102300" spcFirstLastPara="1" rIns="102300" wrap="square" tIns="102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Comprehensive metadata for flight parameters (e.g., position, velocity, weather conditions).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stored in Google Cloud BigQuery for efficient querying.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-200638" y="1213848"/>
              <a:ext cx="8229600" cy="966774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91810" y="1431373"/>
              <a:ext cx="531725" cy="5317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915985" y="1213848"/>
              <a:ext cx="3703320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 txBox="1"/>
            <p:nvPr/>
          </p:nvSpPr>
          <p:spPr>
            <a:xfrm>
              <a:off x="915985" y="1213848"/>
              <a:ext cx="3703320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300" lIns="102300" spcFirstLastPara="1" rIns="102300" wrap="square" tIns="102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Statistics</a:t>
              </a:r>
              <a:r>
                <a:rPr b="0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850682" y="1213848"/>
              <a:ext cx="4070497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 txBox="1"/>
            <p:nvPr/>
          </p:nvSpPr>
          <p:spPr>
            <a:xfrm>
              <a:off x="3850682" y="1213848"/>
              <a:ext cx="4070497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300" lIns="102300" spcFirstLastPara="1" rIns="102300" wrap="square" tIns="102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Flight scenarios include urban and park environments.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Heatmaps, boxplots, and histograms reveal data distribution and correlations.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-200638" y="2422316"/>
              <a:ext cx="8229600" cy="966774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91810" y="2639841"/>
              <a:ext cx="531725" cy="53172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915985" y="2422316"/>
              <a:ext cx="3703320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 txBox="1"/>
            <p:nvPr/>
          </p:nvSpPr>
          <p:spPr>
            <a:xfrm>
              <a:off x="915985" y="2422316"/>
              <a:ext cx="3703320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300" lIns="102300" spcFirstLastPara="1" rIns="102300" wrap="square" tIns="102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r>
                <a:rPr b="0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849063" y="2427697"/>
              <a:ext cx="4214394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 txBox="1"/>
            <p:nvPr/>
          </p:nvSpPr>
          <p:spPr>
            <a:xfrm>
              <a:off x="3849063" y="2427697"/>
              <a:ext cx="4214394" cy="966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300" lIns="102300" spcFirstLastPara="1" rIns="102300" wrap="square" tIns="102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Diverse data types ensure robust model training and evaluation.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5"/>
          <p:cNvSpPr/>
          <p:nvPr/>
        </p:nvSpPr>
        <p:spPr>
          <a:xfrm flipH="1" rot="10800000">
            <a:off x="6096642" y="0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5"/>
          <p:cNvSpPr/>
          <p:nvPr/>
        </p:nvSpPr>
        <p:spPr>
          <a:xfrm rot="5400000">
            <a:off x="3980833" y="-3980832"/>
            <a:ext cx="1182335" cy="914400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3000">
                <a:srgbClr val="4F81BD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2869075" y="0"/>
            <a:ext cx="3227567" cy="1181595"/>
          </a:xfrm>
          <a:prstGeom prst="rect">
            <a:avLst/>
          </a:prstGeom>
          <a:gradFill>
            <a:gsLst>
              <a:gs pos="0">
                <a:srgbClr val="4F81BD">
                  <a:alpha val="16862"/>
                </a:srgbClr>
              </a:gs>
              <a:gs pos="74000">
                <a:srgbClr val="244061">
                  <a:alpha val="0"/>
                </a:srgbClr>
              </a:gs>
              <a:gs pos="100000">
                <a:srgbClr val="244061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5"/>
          <p:cNvSpPr txBox="1"/>
          <p:nvPr>
            <p:ph type="title"/>
          </p:nvPr>
        </p:nvSpPr>
        <p:spPr>
          <a:xfrm>
            <a:off x="524785" y="241296"/>
            <a:ext cx="5249912" cy="725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</a:t>
            </a:r>
            <a:endParaRPr/>
          </a:p>
        </p:txBody>
      </p:sp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023" y="1647668"/>
            <a:ext cx="1897276" cy="3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8975" y="1719055"/>
            <a:ext cx="2194330" cy="2927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642" y="1647668"/>
            <a:ext cx="1993883" cy="137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642" y="3166124"/>
            <a:ext cx="2184019" cy="16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/>
          <p:nvPr/>
        </p:nvSpPr>
        <p:spPr>
          <a:xfrm flipH="1" rot="10800000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6"/>
          <p:cNvSpPr/>
          <p:nvPr/>
        </p:nvSpPr>
        <p:spPr>
          <a:xfrm rot="-5400000">
            <a:off x="3979496" y="-3982910"/>
            <a:ext cx="1185011" cy="914400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19000">
                <a:srgbClr val="4F81BD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2869075" y="0"/>
            <a:ext cx="3227567" cy="1181595"/>
          </a:xfrm>
          <a:prstGeom prst="rect">
            <a:avLst/>
          </a:prstGeom>
          <a:gradFill>
            <a:gsLst>
              <a:gs pos="0">
                <a:srgbClr val="4F81BD">
                  <a:alpha val="71764"/>
                </a:srgbClr>
              </a:gs>
              <a:gs pos="74000">
                <a:srgbClr val="244061">
                  <a:alpha val="0"/>
                </a:srgbClr>
              </a:gs>
              <a:gs pos="100000">
                <a:srgbClr val="244061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6"/>
          <p:cNvSpPr txBox="1"/>
          <p:nvPr>
            <p:ph type="title"/>
          </p:nvPr>
        </p:nvSpPr>
        <p:spPr>
          <a:xfrm>
            <a:off x="524786" y="216303"/>
            <a:ext cx="5377992" cy="733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</a:t>
            </a:r>
            <a:endParaRPr/>
          </a:p>
        </p:txBody>
      </p:sp>
      <p:pic>
        <p:nvPicPr>
          <p:cNvPr id="335" name="Google Shape;33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62" y="1862051"/>
            <a:ext cx="2673683" cy="215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7805" y="1939636"/>
            <a:ext cx="2788389" cy="202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5876" y="1939636"/>
            <a:ext cx="2798621" cy="202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7"/>
          <p:cNvSpPr/>
          <p:nvPr/>
        </p:nvSpPr>
        <p:spPr>
          <a:xfrm flipH="1" rot="5400000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1000">
                <a:srgbClr val="000000"/>
              </a:gs>
              <a:gs pos="100000">
                <a:srgbClr val="36609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7"/>
          <p:cNvSpPr/>
          <p:nvPr/>
        </p:nvSpPr>
        <p:spPr>
          <a:xfrm flipH="1">
            <a:off x="342900" y="6361"/>
            <a:ext cx="2676207" cy="5143500"/>
          </a:xfrm>
          <a:prstGeom prst="rect">
            <a:avLst/>
          </a:prstGeom>
          <a:gradFill>
            <a:gsLst>
              <a:gs pos="0">
                <a:srgbClr val="4F81BD">
                  <a:alpha val="31764"/>
                </a:srgbClr>
              </a:gs>
              <a:gs pos="7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7"/>
          <p:cNvSpPr/>
          <p:nvPr/>
        </p:nvSpPr>
        <p:spPr>
          <a:xfrm rot="6097846">
            <a:off x="-560516" y="900984"/>
            <a:ext cx="3606227" cy="3066500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3B3D7">
                  <a:alpha val="0"/>
                </a:srgbClr>
              </a:gs>
              <a:gs pos="39000">
                <a:srgbClr val="93B3D7">
                  <a:alpha val="0"/>
                </a:srgbClr>
              </a:gs>
              <a:gs pos="100000">
                <a:srgbClr val="366092">
                  <a:alpha val="25882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7"/>
          <p:cNvSpPr/>
          <p:nvPr/>
        </p:nvSpPr>
        <p:spPr>
          <a:xfrm rot="-5400000">
            <a:off x="-119674" y="1994553"/>
            <a:ext cx="3266696" cy="3030557"/>
          </a:xfrm>
          <a:prstGeom prst="rect">
            <a:avLst/>
          </a:prstGeom>
          <a:gradFill>
            <a:gsLst>
              <a:gs pos="0">
                <a:srgbClr val="4F81BD">
                  <a:alpha val="23921"/>
                </a:srgbClr>
              </a:gs>
              <a:gs pos="100000">
                <a:srgbClr val="244061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7"/>
          <p:cNvSpPr txBox="1"/>
          <p:nvPr>
            <p:ph type="title"/>
          </p:nvPr>
        </p:nvSpPr>
        <p:spPr>
          <a:xfrm>
            <a:off x="496635" y="2146853"/>
            <a:ext cx="2281352" cy="2180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Pipeline for annotations </a:t>
            </a:r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466" y="249381"/>
            <a:ext cx="2927984" cy="241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6450" y="517927"/>
            <a:ext cx="2564650" cy="9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8962" y="2999707"/>
            <a:ext cx="5334317" cy="172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8"/>
          <p:cNvSpPr/>
          <p:nvPr/>
        </p:nvSpPr>
        <p:spPr>
          <a:xfrm flipH="1" rot="5400000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1000">
                <a:srgbClr val="000000"/>
              </a:gs>
              <a:gs pos="100000">
                <a:srgbClr val="36609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8"/>
          <p:cNvSpPr/>
          <p:nvPr/>
        </p:nvSpPr>
        <p:spPr>
          <a:xfrm flipH="1">
            <a:off x="342900" y="6361"/>
            <a:ext cx="2676207" cy="5143500"/>
          </a:xfrm>
          <a:prstGeom prst="rect">
            <a:avLst/>
          </a:prstGeom>
          <a:gradFill>
            <a:gsLst>
              <a:gs pos="0">
                <a:srgbClr val="4F81BD">
                  <a:alpha val="31764"/>
                </a:srgbClr>
              </a:gs>
              <a:gs pos="7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8"/>
          <p:cNvSpPr/>
          <p:nvPr/>
        </p:nvSpPr>
        <p:spPr>
          <a:xfrm rot="6097846">
            <a:off x="-560516" y="900984"/>
            <a:ext cx="3606227" cy="3066500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3B3D7">
                  <a:alpha val="0"/>
                </a:srgbClr>
              </a:gs>
              <a:gs pos="39000">
                <a:srgbClr val="93B3D7">
                  <a:alpha val="0"/>
                </a:srgbClr>
              </a:gs>
              <a:gs pos="100000">
                <a:srgbClr val="366092">
                  <a:alpha val="25882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8"/>
          <p:cNvSpPr/>
          <p:nvPr/>
        </p:nvSpPr>
        <p:spPr>
          <a:xfrm rot="-5400000">
            <a:off x="-119674" y="1994553"/>
            <a:ext cx="3266696" cy="3030557"/>
          </a:xfrm>
          <a:prstGeom prst="rect">
            <a:avLst/>
          </a:prstGeom>
          <a:gradFill>
            <a:gsLst>
              <a:gs pos="0">
                <a:srgbClr val="4F81BD">
                  <a:alpha val="23921"/>
                </a:srgbClr>
              </a:gs>
              <a:gs pos="100000">
                <a:srgbClr val="244061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8"/>
          <p:cNvSpPr txBox="1"/>
          <p:nvPr>
            <p:ph type="title"/>
          </p:nvPr>
        </p:nvSpPr>
        <p:spPr>
          <a:xfrm>
            <a:off x="496635" y="2146853"/>
            <a:ext cx="2281352" cy="2180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Pipeline for Augmentation</a:t>
            </a:r>
            <a:endParaRPr/>
          </a:p>
        </p:txBody>
      </p:sp>
      <p:pic>
        <p:nvPicPr>
          <p:cNvPr id="361" name="Google Shape;3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106" y="694728"/>
            <a:ext cx="2996570" cy="230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755" y="436736"/>
            <a:ext cx="2426795" cy="117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1931" y="3284000"/>
            <a:ext cx="5334317" cy="157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9"/>
          <p:cNvSpPr txBox="1"/>
          <p:nvPr>
            <p:ph type="title"/>
          </p:nvPr>
        </p:nvSpPr>
        <p:spPr>
          <a:xfrm>
            <a:off x="5042748" y="509797"/>
            <a:ext cx="3584785" cy="29495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5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 and Post Processing</a:t>
            </a:r>
            <a:endParaRPr/>
          </a:p>
        </p:txBody>
      </p:sp>
      <p:grpSp>
        <p:nvGrpSpPr>
          <p:cNvPr id="370" name="Google Shape;370;p39"/>
          <p:cNvGrpSpPr/>
          <p:nvPr/>
        </p:nvGrpSpPr>
        <p:grpSpPr>
          <a:xfrm rot="-5400000">
            <a:off x="2386250" y="1327995"/>
            <a:ext cx="1005307" cy="5777807"/>
            <a:chOff x="329184" y="2"/>
            <a:chExt cx="524256" cy="5777807"/>
          </a:xfrm>
        </p:grpSpPr>
        <p:cxnSp>
          <p:nvCxnSpPr>
            <p:cNvPr id="371" name="Google Shape;371;p39"/>
            <p:cNvCxnSpPr/>
            <p:nvPr/>
          </p:nvCxnSpPr>
          <p:spPr>
            <a:xfrm rot="10800000">
              <a:off x="329184" y="5777809"/>
              <a:ext cx="521208" cy="0"/>
            </a:xfrm>
            <a:prstGeom prst="straightConnector1">
              <a:avLst/>
            </a:prstGeom>
            <a:noFill/>
            <a:ln cap="flat" cmpd="sng" w="152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2" name="Google Shape;372;p39"/>
            <p:cNvSpPr/>
            <p:nvPr/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39"/>
          <p:cNvSpPr/>
          <p:nvPr/>
        </p:nvSpPr>
        <p:spPr>
          <a:xfrm>
            <a:off x="516468" y="201993"/>
            <a:ext cx="4009812" cy="462895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959" y="1040603"/>
            <a:ext cx="3676830" cy="131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959" y="2974399"/>
            <a:ext cx="3676830" cy="127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555" y="356371"/>
            <a:ext cx="3243637" cy="47129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9"/>
          <p:cNvSpPr txBox="1"/>
          <p:nvPr/>
        </p:nvSpPr>
        <p:spPr>
          <a:xfrm>
            <a:off x="1673803" y="2440020"/>
            <a:ext cx="16951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1605954" y="4316547"/>
            <a:ext cx="18308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Post-Processing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0"/>
          <p:cNvSpPr txBox="1"/>
          <p:nvPr>
            <p:ph type="title"/>
          </p:nvPr>
        </p:nvSpPr>
        <p:spPr>
          <a:xfrm>
            <a:off x="473202" y="3422142"/>
            <a:ext cx="256489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600"/>
              <a:t>Annotations</a:t>
            </a:r>
            <a:endParaRPr sz="3600"/>
          </a:p>
        </p:txBody>
      </p:sp>
      <p:pic>
        <p:nvPicPr>
          <p:cNvPr id="385" name="Google Shape;385;p40"/>
          <p:cNvPicPr preferRelativeResize="0"/>
          <p:nvPr/>
        </p:nvPicPr>
        <p:blipFill rotWithShape="1">
          <a:blip r:embed="rId3">
            <a:alphaModFix/>
          </a:blip>
          <a:srcRect b="0" l="0" r="0" t="597"/>
          <a:stretch/>
        </p:blipFill>
        <p:spPr>
          <a:xfrm>
            <a:off x="3" y="10"/>
            <a:ext cx="4571997" cy="3147200"/>
          </a:xfrm>
          <a:custGeom>
            <a:rect b="b" l="l" r="r" t="t"/>
            <a:pathLst>
              <a:path extrusionOk="0" h="4196281" w="6005375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 rotWithShape="1">
          <a:blip r:embed="rId4">
            <a:alphaModFix/>
          </a:blip>
          <a:srcRect b="-2" l="0" r="1247" t="0"/>
          <a:stretch/>
        </p:blipFill>
        <p:spPr>
          <a:xfrm>
            <a:off x="4514850" y="10"/>
            <a:ext cx="4629146" cy="3140744"/>
          </a:xfrm>
          <a:custGeom>
            <a:rect b="b" l="l" r="r" t="t"/>
            <a:pathLst>
              <a:path extrusionOk="0" h="4187672" w="6006950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87" name="Google Shape;387;p40"/>
          <p:cNvSpPr/>
          <p:nvPr/>
        </p:nvSpPr>
        <p:spPr>
          <a:xfrm rot="5400000">
            <a:off x="2691765" y="4053404"/>
            <a:ext cx="1165860" cy="13716"/>
          </a:xfrm>
          <a:custGeom>
            <a:rect b="b" l="l" r="r" t="t"/>
            <a:pathLst>
              <a:path extrusionOk="0" fill="none" h="13716" w="1165860">
                <a:moveTo>
                  <a:pt x="0" y="0"/>
                </a:moveTo>
                <a:cubicBezTo>
                  <a:pt x="164196" y="4475"/>
                  <a:pt x="311417" y="-11483"/>
                  <a:pt x="606247" y="0"/>
                </a:cubicBezTo>
                <a:cubicBezTo>
                  <a:pt x="901077" y="11483"/>
                  <a:pt x="1028750" y="-4041"/>
                  <a:pt x="1165860" y="0"/>
                </a:cubicBezTo>
                <a:cubicBezTo>
                  <a:pt x="1165578" y="4434"/>
                  <a:pt x="1165988" y="8423"/>
                  <a:pt x="1165860" y="13716"/>
                </a:cubicBezTo>
                <a:cubicBezTo>
                  <a:pt x="940964" y="3888"/>
                  <a:pt x="745886" y="20893"/>
                  <a:pt x="594589" y="13716"/>
                </a:cubicBezTo>
                <a:cubicBezTo>
                  <a:pt x="443292" y="6539"/>
                  <a:pt x="119306" y="21776"/>
                  <a:pt x="0" y="13716"/>
                </a:cubicBezTo>
                <a:cubicBezTo>
                  <a:pt x="103" y="7543"/>
                  <a:pt x="-154" y="4446"/>
                  <a:pt x="0" y="0"/>
                </a:cubicBezTo>
                <a:close/>
              </a:path>
              <a:path extrusionOk="0" h="13716" w="1165860">
                <a:moveTo>
                  <a:pt x="0" y="0"/>
                </a:moveTo>
                <a:cubicBezTo>
                  <a:pt x="199755" y="-8614"/>
                  <a:pt x="439971" y="-19466"/>
                  <a:pt x="571271" y="0"/>
                </a:cubicBezTo>
                <a:cubicBezTo>
                  <a:pt x="702571" y="19466"/>
                  <a:pt x="922660" y="-18418"/>
                  <a:pt x="1165860" y="0"/>
                </a:cubicBezTo>
                <a:cubicBezTo>
                  <a:pt x="1165756" y="6849"/>
                  <a:pt x="1166068" y="9414"/>
                  <a:pt x="1165860" y="13716"/>
                </a:cubicBezTo>
                <a:cubicBezTo>
                  <a:pt x="981594" y="16996"/>
                  <a:pt x="788922" y="30312"/>
                  <a:pt x="582930" y="13716"/>
                </a:cubicBezTo>
                <a:cubicBezTo>
                  <a:pt x="376938" y="-2880"/>
                  <a:pt x="227474" y="40246"/>
                  <a:pt x="0" y="13716"/>
                </a:cubicBezTo>
                <a:cubicBezTo>
                  <a:pt x="469" y="7851"/>
                  <a:pt x="200" y="577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0"/>
          <p:cNvSpPr txBox="1"/>
          <p:nvPr>
            <p:ph idx="1" type="body"/>
          </p:nvPr>
        </p:nvSpPr>
        <p:spPr>
          <a:xfrm>
            <a:off x="3490720" y="3422142"/>
            <a:ext cx="5177791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The above images show annotations applied to a field scene, highlighting objects like trees, small meshes, thin structures, and other obstacles using bounding boxes for object detection tasks.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23"/>
          <p:cNvGrpSpPr/>
          <p:nvPr/>
        </p:nvGrpSpPr>
        <p:grpSpPr>
          <a:xfrm>
            <a:off x="0" y="912447"/>
            <a:ext cx="548639" cy="505095"/>
            <a:chOff x="3940602" y="308034"/>
            <a:chExt cx="2116791" cy="3428999"/>
          </a:xfrm>
        </p:grpSpPr>
        <p:sp>
          <p:nvSpPr>
            <p:cNvPr id="119" name="Google Shape;119;p23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3"/>
          <p:cNvSpPr/>
          <p:nvPr/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782723" y="607423"/>
            <a:ext cx="7457037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Background &amp; Execute Summary</a:t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401748" y="2236821"/>
            <a:ext cx="3972844" cy="2508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Drones are vital in logistics, agriculture, surveillance, and disaster relief due to their adaptability.</a:t>
            </a: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Safe, autonomous navigation is increasingly challenging as drone use expands.</a:t>
            </a: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Obstacle intrusions like trees, wires, animals, or other drones can disrupt flight paths.</a:t>
            </a: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cause mission failure, safety risks, or drone damage.</a:t>
            </a: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AI-driven detection systems are essential for safer, more reliable drone operations in real-world settings.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</p:txBody>
      </p:sp>
      <p:cxnSp>
        <p:nvCxnSpPr>
          <p:cNvPr id="125" name="Google Shape;125;p23"/>
          <p:cNvCxnSpPr/>
          <p:nvPr/>
        </p:nvCxnSpPr>
        <p:spPr>
          <a:xfrm rot="10800000">
            <a:off x="628650" y="4863984"/>
            <a:ext cx="78867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23"/>
          <p:cNvSpPr txBox="1"/>
          <p:nvPr/>
        </p:nvSpPr>
        <p:spPr>
          <a:xfrm>
            <a:off x="4386291" y="2248152"/>
            <a:ext cx="4355961" cy="2508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drone safety, precision, and responsiveness using AI-based obstacle detection.</a:t>
            </a: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Challenge: 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environments in logistics, infrastructure, and disaster zones require intelligent navigation.</a:t>
            </a: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 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models like YOLOv11, RetinaNet, Faster R-CNN, and RT-DETR to enhance detection accuracy and reduce latency.</a:t>
            </a: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Reduction: 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Minimizes in-flight collisions and navigation errors.</a:t>
            </a: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Industry Impact: 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confident drone deployment in dynamic, real-world scenarios.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1348390" y="2033740"/>
            <a:ext cx="21886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Background</a:t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5544745" y="2067544"/>
            <a:ext cx="20390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Execute 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1"/>
          <p:cNvSpPr txBox="1"/>
          <p:nvPr>
            <p:ph type="title"/>
          </p:nvPr>
        </p:nvSpPr>
        <p:spPr>
          <a:xfrm>
            <a:off x="480060" y="3314700"/>
            <a:ext cx="8181594" cy="902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after performing annotation</a:t>
            </a:r>
            <a:endParaRPr/>
          </a:p>
        </p:txBody>
      </p:sp>
      <p:pic>
        <p:nvPicPr>
          <p:cNvPr id="395" name="Google Shape;395;p41"/>
          <p:cNvPicPr preferRelativeResize="0"/>
          <p:nvPr/>
        </p:nvPicPr>
        <p:blipFill rotWithShape="1">
          <a:blip r:embed="rId3">
            <a:alphaModFix/>
          </a:blip>
          <a:srcRect b="-2" l="0" r="1904" t="0"/>
          <a:stretch/>
        </p:blipFill>
        <p:spPr>
          <a:xfrm>
            <a:off x="4" y="-8"/>
            <a:ext cx="4571996" cy="3146096"/>
          </a:xfrm>
          <a:custGeom>
            <a:rect b="b" l="l" r="r" t="t"/>
            <a:pathLst>
              <a:path extrusionOk="0" h="4194796" w="6002835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96" name="Google Shape;396;p41"/>
          <p:cNvPicPr preferRelativeResize="0"/>
          <p:nvPr/>
        </p:nvPicPr>
        <p:blipFill rotWithShape="1">
          <a:blip r:embed="rId4">
            <a:alphaModFix/>
          </a:blip>
          <a:srcRect b="1" l="0" r="1" t="2413"/>
          <a:stretch/>
        </p:blipFill>
        <p:spPr>
          <a:xfrm>
            <a:off x="4514850" y="9"/>
            <a:ext cx="4629146" cy="3139628"/>
          </a:xfrm>
          <a:custGeom>
            <a:rect b="b" l="l" r="r" t="t"/>
            <a:pathLst>
              <a:path extrusionOk="0" h="4186171" w="6009490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97" name="Google Shape;397;p41"/>
          <p:cNvSpPr/>
          <p:nvPr/>
        </p:nvSpPr>
        <p:spPr>
          <a:xfrm>
            <a:off x="3337560" y="4198829"/>
            <a:ext cx="2468880" cy="13716"/>
          </a:xfrm>
          <a:custGeom>
            <a:rect b="b" l="l" r="r" t="t"/>
            <a:pathLst>
              <a:path extrusionOk="0" fill="none" h="13716" w="246888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530" y="5728"/>
                  <a:pt x="2468490" y="7624"/>
                  <a:pt x="2468880" y="13716"/>
                </a:cubicBezTo>
                <a:cubicBezTo>
                  <a:pt x="2229297" y="-19231"/>
                  <a:pt x="2066775" y="25681"/>
                  <a:pt x="1802282" y="13716"/>
                </a:cubicBezTo>
                <a:cubicBezTo>
                  <a:pt x="1537789" y="1751"/>
                  <a:pt x="1379930" y="17694"/>
                  <a:pt x="1209751" y="13716"/>
                </a:cubicBezTo>
                <a:cubicBezTo>
                  <a:pt x="1039572" y="9738"/>
                  <a:pt x="837025" y="8278"/>
                  <a:pt x="641909" y="13716"/>
                </a:cubicBezTo>
                <a:cubicBezTo>
                  <a:pt x="446793" y="19154"/>
                  <a:pt x="170561" y="13900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extrusionOk="0" h="13716" w="246888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9409" y="5071"/>
                  <a:pt x="2469155" y="7437"/>
                  <a:pt x="2468880" y="13716"/>
                </a:cubicBezTo>
                <a:cubicBezTo>
                  <a:pt x="2271330" y="32027"/>
                  <a:pt x="2001027" y="26982"/>
                  <a:pt x="1876349" y="13716"/>
                </a:cubicBezTo>
                <a:cubicBezTo>
                  <a:pt x="1751671" y="450"/>
                  <a:pt x="1364652" y="10491"/>
                  <a:pt x="1209751" y="13716"/>
                </a:cubicBezTo>
                <a:cubicBezTo>
                  <a:pt x="1054850" y="16941"/>
                  <a:pt x="748438" y="15502"/>
                  <a:pt x="617220" y="13716"/>
                </a:cubicBezTo>
                <a:cubicBezTo>
                  <a:pt x="486002" y="11930"/>
                  <a:pt x="237432" y="22628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0" y="0"/>
            <a:ext cx="3719285" cy="5143500"/>
          </a:xfrm>
          <a:custGeom>
            <a:rect b="b" l="l" r="r" t="t"/>
            <a:pathLst>
              <a:path extrusionOk="0" h="6858000" w="4959047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0" y="0"/>
            <a:ext cx="3711665" cy="5143500"/>
          </a:xfrm>
          <a:custGeom>
            <a:rect b="b" l="l" r="r" t="t"/>
            <a:pathLst>
              <a:path extrusionOk="0" h="6858000" w="4948887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56616" y="843534"/>
            <a:ext cx="301752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Formatting &amp; Organization</a:t>
            </a:r>
            <a:endParaRPr/>
          </a:p>
        </p:txBody>
      </p:sp>
      <p:sp>
        <p:nvSpPr>
          <p:cNvPr id="406" name="Google Shape;406;p42"/>
          <p:cNvSpPr/>
          <p:nvPr/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42"/>
          <p:cNvPicPr preferRelativeResize="0"/>
          <p:nvPr/>
        </p:nvPicPr>
        <p:blipFill rotWithShape="1">
          <a:blip r:embed="rId3">
            <a:alphaModFix/>
          </a:blip>
          <a:srcRect b="36244" l="0" r="0" t="0"/>
          <a:stretch/>
        </p:blipFill>
        <p:spPr>
          <a:xfrm>
            <a:off x="4160177" y="1112444"/>
            <a:ext cx="4491994" cy="94509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/>
          <p:nvPr/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42"/>
          <p:cNvPicPr preferRelativeResize="0"/>
          <p:nvPr/>
        </p:nvPicPr>
        <p:blipFill rotWithShape="1">
          <a:blip r:embed="rId4">
            <a:alphaModFix/>
          </a:blip>
          <a:srcRect b="0" l="0" r="28698" t="0"/>
          <a:stretch/>
        </p:blipFill>
        <p:spPr>
          <a:xfrm>
            <a:off x="4211782" y="2715491"/>
            <a:ext cx="1930774" cy="191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3215" y="2975956"/>
            <a:ext cx="2328956" cy="1249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3"/>
          <p:cNvSpPr/>
          <p:nvPr/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rgbClr val="244061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3"/>
          <p:cNvSpPr/>
          <p:nvPr/>
        </p:nvSpPr>
        <p:spPr>
          <a:xfrm flipH="1" rot="10800000">
            <a:off x="6096642" y="26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3"/>
          <p:cNvSpPr/>
          <p:nvPr/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6000">
                <a:srgbClr val="000000">
                  <a:alpha val="0"/>
                </a:srgbClr>
              </a:gs>
              <a:gs pos="99000">
                <a:srgbClr val="000000">
                  <a:alpha val="86666"/>
                </a:srgbClr>
              </a:gs>
              <a:gs pos="100000">
                <a:srgbClr val="000000">
                  <a:alpha val="86666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3"/>
          <p:cNvSpPr/>
          <p:nvPr/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rgbClr val="4F81BD">
                  <a:alpha val="16862"/>
                </a:srgbClr>
              </a:gs>
              <a:gs pos="74000">
                <a:srgbClr val="244061">
                  <a:alpha val="0"/>
                </a:srgbClr>
              </a:gs>
              <a:gs pos="100000">
                <a:srgbClr val="244061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3"/>
          <p:cNvSpPr txBox="1"/>
          <p:nvPr>
            <p:ph type="title"/>
          </p:nvPr>
        </p:nvSpPr>
        <p:spPr>
          <a:xfrm>
            <a:off x="524785" y="264870"/>
            <a:ext cx="5318475" cy="6739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Organization &amp; Configuration</a:t>
            </a:r>
            <a:endParaRPr/>
          </a:p>
        </p:txBody>
      </p:sp>
      <p:pic>
        <p:nvPicPr>
          <p:cNvPr id="421" name="Google Shape;42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785" y="1515203"/>
            <a:ext cx="3960095" cy="215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9665" y="1580688"/>
            <a:ext cx="3679056" cy="17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3"/>
          <p:cNvSpPr txBox="1"/>
          <p:nvPr/>
        </p:nvSpPr>
        <p:spPr>
          <a:xfrm>
            <a:off x="355475" y="3669701"/>
            <a:ext cx="4129405" cy="923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first image shows a Google Cloud Storage bucket structure for a drone obstacle detection project, organizing the dataset into folders for training, validation, and testing, each containing subfolders for images and labels.</a:t>
            </a:r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4749737" y="3669701"/>
            <a:ext cx="4129405" cy="923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second image displays a configuration file defining the class labels (e.g., ultra-thin, poles, trees, vehicles) and specifying the paths for train, validation, and test datasets, stored in the Google Cloud bucket.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4"/>
          <p:cNvSpPr/>
          <p:nvPr/>
        </p:nvSpPr>
        <p:spPr>
          <a:xfrm flipH="1" rot="5400000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1000">
                <a:srgbClr val="000000"/>
              </a:gs>
              <a:gs pos="100000">
                <a:srgbClr val="36609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4"/>
          <p:cNvSpPr/>
          <p:nvPr/>
        </p:nvSpPr>
        <p:spPr>
          <a:xfrm flipH="1">
            <a:off x="342900" y="6361"/>
            <a:ext cx="2676207" cy="5143500"/>
          </a:xfrm>
          <a:prstGeom prst="rect">
            <a:avLst/>
          </a:prstGeom>
          <a:gradFill>
            <a:gsLst>
              <a:gs pos="0">
                <a:srgbClr val="4F81BD">
                  <a:alpha val="31764"/>
                </a:srgbClr>
              </a:gs>
              <a:gs pos="7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4"/>
          <p:cNvSpPr/>
          <p:nvPr/>
        </p:nvSpPr>
        <p:spPr>
          <a:xfrm rot="6097846">
            <a:off x="-560516" y="900984"/>
            <a:ext cx="3606227" cy="3066500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3B3D7">
                  <a:alpha val="0"/>
                </a:srgbClr>
              </a:gs>
              <a:gs pos="39000">
                <a:srgbClr val="93B3D7">
                  <a:alpha val="0"/>
                </a:srgbClr>
              </a:gs>
              <a:gs pos="100000">
                <a:srgbClr val="366092">
                  <a:alpha val="25882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4"/>
          <p:cNvSpPr/>
          <p:nvPr/>
        </p:nvSpPr>
        <p:spPr>
          <a:xfrm rot="-5400000">
            <a:off x="-119674" y="1994553"/>
            <a:ext cx="3266696" cy="3030557"/>
          </a:xfrm>
          <a:prstGeom prst="rect">
            <a:avLst/>
          </a:prstGeom>
          <a:gradFill>
            <a:gsLst>
              <a:gs pos="0">
                <a:srgbClr val="4F81BD">
                  <a:alpha val="23921"/>
                </a:srgbClr>
              </a:gs>
              <a:gs pos="100000">
                <a:srgbClr val="244061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4"/>
          <p:cNvSpPr txBox="1"/>
          <p:nvPr>
            <p:ph type="title"/>
          </p:nvPr>
        </p:nvSpPr>
        <p:spPr>
          <a:xfrm>
            <a:off x="496635" y="2146853"/>
            <a:ext cx="2281352" cy="2180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Management</a:t>
            </a:r>
            <a:endParaRPr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0780" y="1414918"/>
            <a:ext cx="2540683" cy="96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0447" y="1463514"/>
            <a:ext cx="2564650" cy="91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0780" y="2571750"/>
            <a:ext cx="5334317" cy="184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/>
          <p:nvPr>
            <p:ph type="title"/>
          </p:nvPr>
        </p:nvSpPr>
        <p:spPr>
          <a:xfrm>
            <a:off x="457200" y="4775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/>
              <a:t>Data Pipeline</a:t>
            </a:r>
            <a:endParaRPr/>
          </a:p>
        </p:txBody>
      </p:sp>
      <p:grpSp>
        <p:nvGrpSpPr>
          <p:cNvPr id="443" name="Google Shape;443;p45"/>
          <p:cNvGrpSpPr/>
          <p:nvPr/>
        </p:nvGrpSpPr>
        <p:grpSpPr>
          <a:xfrm>
            <a:off x="464000" y="1557378"/>
            <a:ext cx="8215999" cy="2680015"/>
            <a:chOff x="6800" y="357228"/>
            <a:chExt cx="8215999" cy="2680015"/>
          </a:xfrm>
        </p:grpSpPr>
        <p:sp>
          <p:nvSpPr>
            <p:cNvPr id="444" name="Google Shape;444;p45"/>
            <p:cNvSpPr/>
            <p:nvPr/>
          </p:nvSpPr>
          <p:spPr>
            <a:xfrm>
              <a:off x="475256" y="357228"/>
              <a:ext cx="504491" cy="5044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6800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 txBox="1"/>
            <p:nvPr/>
          </p:nvSpPr>
          <p:spPr>
            <a:xfrm>
              <a:off x="6800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Ingestion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6800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 txBox="1"/>
            <p:nvPr/>
          </p:nvSpPr>
          <p:spPr>
            <a:xfrm>
              <a:off x="6800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Captures imagery and metadata from drones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Stored securely in Google Cloud Storage</a:t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168905" y="357228"/>
              <a:ext cx="504491" cy="5044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1700449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 txBox="1"/>
            <p:nvPr/>
          </p:nvSpPr>
          <p:spPr>
            <a:xfrm>
              <a:off x="1700449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Annotation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700449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 txBox="1"/>
            <p:nvPr/>
          </p:nvSpPr>
          <p:spPr>
            <a:xfrm>
              <a:off x="1700449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Uses SAM (Segment Anything Model) and manual validation for bounding box creation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Ensures precise labeling and consistent object class annotation</a:t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3862554" y="357228"/>
              <a:ext cx="504491" cy="5044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3394098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 txBox="1"/>
            <p:nvPr/>
          </p:nvSpPr>
          <p:spPr>
            <a:xfrm>
              <a:off x="3394098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Preprocessing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3394098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 txBox="1"/>
            <p:nvPr/>
          </p:nvSpPr>
          <p:spPr>
            <a:xfrm>
              <a:off x="3394098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Resizing, normalizing, and augmenting input data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Applies structured transformations to prepare data for training</a:t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5556203" y="357228"/>
              <a:ext cx="504491" cy="5044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5087747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 txBox="1"/>
            <p:nvPr/>
          </p:nvSpPr>
          <p:spPr>
            <a:xfrm>
              <a:off x="5087747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Transformation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5087747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 txBox="1"/>
            <p:nvPr/>
          </p:nvSpPr>
          <p:spPr>
            <a:xfrm>
              <a:off x="5087747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Utilizes Apache Beam for scalable data processing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pipelines managed through Cloud Composer for orchestration</a:t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7249852" y="357228"/>
              <a:ext cx="504491" cy="50449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6781396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 txBox="1"/>
            <p:nvPr/>
          </p:nvSpPr>
          <p:spPr>
            <a:xfrm>
              <a:off x="6781396" y="976960"/>
              <a:ext cx="1441403" cy="412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Training &amp; Deployment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6781396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5"/>
            <p:cNvSpPr txBox="1"/>
            <p:nvPr/>
          </p:nvSpPr>
          <p:spPr>
            <a:xfrm>
              <a:off x="6781396" y="1442712"/>
              <a:ext cx="1441403" cy="1594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Preprocessed data fed into ML models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Enables a real-time obstacle detection system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Supports high-speed, accurate drone navigation in dynamic environments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6"/>
          <p:cNvSpPr/>
          <p:nvPr/>
        </p:nvSpPr>
        <p:spPr>
          <a:xfrm flipH="1" rot="5400000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6"/>
          <p:cNvSpPr/>
          <p:nvPr/>
        </p:nvSpPr>
        <p:spPr>
          <a:xfrm rot="-54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rgbClr val="4F81BD">
                  <a:alpha val="49803"/>
                </a:srgbClr>
              </a:gs>
              <a:gs pos="100000">
                <a:srgbClr val="244061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6"/>
          <p:cNvSpPr/>
          <p:nvPr/>
        </p:nvSpPr>
        <p:spPr>
          <a:xfrm flipH="1" rot="-5400000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F81BD">
                  <a:alpha val="0"/>
                </a:srgbClr>
              </a:gs>
              <a:gs pos="100000">
                <a:srgbClr val="4F81BD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6"/>
          <p:cNvSpPr/>
          <p:nvPr/>
        </p:nvSpPr>
        <p:spPr>
          <a:xfrm rot="6097846">
            <a:off x="-560516" y="900984"/>
            <a:ext cx="3606227" cy="3066500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3B3D7">
                  <a:alpha val="0"/>
                </a:srgbClr>
              </a:gs>
              <a:gs pos="39000">
                <a:srgbClr val="93B3D7">
                  <a:alpha val="0"/>
                </a:srgbClr>
              </a:gs>
              <a:gs pos="100000">
                <a:srgbClr val="366092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6"/>
          <p:cNvSpPr txBox="1"/>
          <p:nvPr>
            <p:ph type="title"/>
          </p:nvPr>
        </p:nvSpPr>
        <p:spPr>
          <a:xfrm>
            <a:off x="564894" y="1481774"/>
            <a:ext cx="2160621" cy="2303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Processing &amp; Workflow Architecture</a:t>
            </a:r>
            <a:endParaRPr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3769" y="350406"/>
            <a:ext cx="3165415" cy="444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7"/>
          <p:cNvSpPr txBox="1"/>
          <p:nvPr>
            <p:ph type="title"/>
          </p:nvPr>
        </p:nvSpPr>
        <p:spPr>
          <a:xfrm>
            <a:off x="491490" y="321772"/>
            <a:ext cx="2125980" cy="40931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000"/>
              <a:t>Workflow</a:t>
            </a: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491490" y="4584255"/>
            <a:ext cx="812673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7"/>
          <p:cNvSpPr/>
          <p:nvPr/>
        </p:nvSpPr>
        <p:spPr>
          <a:xfrm rot="5400000">
            <a:off x="1533906" y="3514563"/>
            <a:ext cx="41148" cy="2125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8" name="Google Shape;488;p47"/>
          <p:cNvGrpSpPr/>
          <p:nvPr/>
        </p:nvGrpSpPr>
        <p:grpSpPr>
          <a:xfrm>
            <a:off x="3035520" y="546563"/>
            <a:ext cx="5580701" cy="3645197"/>
            <a:chOff x="4284" y="224791"/>
            <a:chExt cx="5580701" cy="3645197"/>
          </a:xfrm>
        </p:grpSpPr>
        <p:sp>
          <p:nvSpPr>
            <p:cNvPr id="489" name="Google Shape;489;p47"/>
            <p:cNvSpPr/>
            <p:nvPr/>
          </p:nvSpPr>
          <p:spPr>
            <a:xfrm>
              <a:off x="1615403" y="662947"/>
              <a:ext cx="340371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BF504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7"/>
            <p:cNvSpPr txBox="1"/>
            <p:nvPr/>
          </p:nvSpPr>
          <p:spPr>
            <a:xfrm>
              <a:off x="1776315" y="706812"/>
              <a:ext cx="18548" cy="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4284" y="224791"/>
              <a:ext cx="1612919" cy="967751"/>
            </a:xfrm>
            <a:prstGeom prst="rect">
              <a:avLst/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7"/>
            <p:cNvSpPr txBox="1"/>
            <p:nvPr/>
          </p:nvSpPr>
          <p:spPr>
            <a:xfrm>
              <a:off x="4284" y="224791"/>
              <a:ext cx="1612919" cy="967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950" lIns="79025" spcFirstLastPara="1" rIns="79025" wrap="square" tIns="82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Interface Initialization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3599294" y="662947"/>
              <a:ext cx="340371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 txBox="1"/>
            <p:nvPr/>
          </p:nvSpPr>
          <p:spPr>
            <a:xfrm>
              <a:off x="3760206" y="706812"/>
              <a:ext cx="18548" cy="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1988175" y="224791"/>
              <a:ext cx="1612919" cy="967751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 txBox="1"/>
            <p:nvPr/>
          </p:nvSpPr>
          <p:spPr>
            <a:xfrm>
              <a:off x="1988175" y="224791"/>
              <a:ext cx="1612919" cy="967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950" lIns="79025" spcFirstLastPara="1" rIns="79025" wrap="square" tIns="82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Loading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810744" y="1190742"/>
              <a:ext cx="3967781" cy="340371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6029"/>
                  </a:lnTo>
                  <a:lnTo>
                    <a:pt x="0" y="6602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7"/>
            <p:cNvSpPr txBox="1"/>
            <p:nvPr/>
          </p:nvSpPr>
          <p:spPr>
            <a:xfrm>
              <a:off x="2695007" y="1359073"/>
              <a:ext cx="199254" cy="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3972066" y="224791"/>
              <a:ext cx="1612919" cy="967751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7"/>
            <p:cNvSpPr txBox="1"/>
            <p:nvPr/>
          </p:nvSpPr>
          <p:spPr>
            <a:xfrm>
              <a:off x="3972066" y="224791"/>
              <a:ext cx="1612919" cy="967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950" lIns="79025" spcFirstLastPara="1" rIns="79025" wrap="square" tIns="82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Input Selection (Sidebar)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1615403" y="2001670"/>
              <a:ext cx="340371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9ACC5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7"/>
            <p:cNvSpPr txBox="1"/>
            <p:nvPr/>
          </p:nvSpPr>
          <p:spPr>
            <a:xfrm>
              <a:off x="1776315" y="2045535"/>
              <a:ext cx="18548" cy="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4284" y="1563514"/>
              <a:ext cx="1612919" cy="967751"/>
            </a:xfrm>
            <a:prstGeom prst="rect">
              <a:avLst/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7"/>
            <p:cNvSpPr txBox="1"/>
            <p:nvPr/>
          </p:nvSpPr>
          <p:spPr>
            <a:xfrm>
              <a:off x="4284" y="1563514"/>
              <a:ext cx="1612919" cy="967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950" lIns="79025" spcFirstLastPara="1" rIns="79025" wrap="square" tIns="82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File Upload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599294" y="2001670"/>
              <a:ext cx="340371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F79543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 txBox="1"/>
            <p:nvPr/>
          </p:nvSpPr>
          <p:spPr>
            <a:xfrm>
              <a:off x="3760206" y="2045535"/>
              <a:ext cx="18548" cy="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1988175" y="1563514"/>
              <a:ext cx="1612919" cy="967751"/>
            </a:xfrm>
            <a:prstGeom prst="rect">
              <a:avLst/>
            </a:prstGeom>
            <a:solidFill>
              <a:srgbClr val="F7954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 txBox="1"/>
            <p:nvPr/>
          </p:nvSpPr>
          <p:spPr>
            <a:xfrm>
              <a:off x="1988175" y="1563514"/>
              <a:ext cx="1612919" cy="967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950" lIns="79025" spcFirstLastPara="1" rIns="79025" wrap="square" tIns="82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Temporary File Handling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810744" y="2529465"/>
              <a:ext cx="3967781" cy="340371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6029"/>
                  </a:lnTo>
                  <a:lnTo>
                    <a:pt x="0" y="6602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rgbClr val="BF504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 txBox="1"/>
            <p:nvPr/>
          </p:nvSpPr>
          <p:spPr>
            <a:xfrm>
              <a:off x="2695007" y="2697796"/>
              <a:ext cx="199254" cy="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3972066" y="1563514"/>
              <a:ext cx="1612919" cy="967751"/>
            </a:xfrm>
            <a:prstGeom prst="rect">
              <a:avLst/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7"/>
            <p:cNvSpPr txBox="1"/>
            <p:nvPr/>
          </p:nvSpPr>
          <p:spPr>
            <a:xfrm>
              <a:off x="3972066" y="1563514"/>
              <a:ext cx="1612919" cy="967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950" lIns="79025" spcFirstLastPara="1" rIns="79025" wrap="square" tIns="82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YOLO Inference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1615403" y="3340392"/>
              <a:ext cx="340371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7"/>
            <p:cNvSpPr txBox="1"/>
            <p:nvPr/>
          </p:nvSpPr>
          <p:spPr>
            <a:xfrm>
              <a:off x="1776315" y="3384258"/>
              <a:ext cx="18548" cy="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4284" y="2902237"/>
              <a:ext cx="1612919" cy="967751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7"/>
            <p:cNvSpPr txBox="1"/>
            <p:nvPr/>
          </p:nvSpPr>
          <p:spPr>
            <a:xfrm>
              <a:off x="4284" y="2902237"/>
              <a:ext cx="1612919" cy="967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950" lIns="79025" spcFirstLastPara="1" rIns="79025" wrap="square" tIns="82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Visual Output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3599294" y="3340392"/>
              <a:ext cx="340371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7"/>
            <p:cNvSpPr txBox="1"/>
            <p:nvPr/>
          </p:nvSpPr>
          <p:spPr>
            <a:xfrm>
              <a:off x="3760206" y="3384258"/>
              <a:ext cx="18548" cy="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1988175" y="2902237"/>
              <a:ext cx="1612919" cy="967751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7"/>
            <p:cNvSpPr txBox="1"/>
            <p:nvPr/>
          </p:nvSpPr>
          <p:spPr>
            <a:xfrm>
              <a:off x="1988175" y="2902237"/>
              <a:ext cx="1612919" cy="967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950" lIns="79025" spcFirstLastPara="1" rIns="79025" wrap="square" tIns="82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Detection Report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3972066" y="2902237"/>
              <a:ext cx="1612919" cy="967751"/>
            </a:xfrm>
            <a:prstGeom prst="rect">
              <a:avLst/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7"/>
            <p:cNvSpPr txBox="1"/>
            <p:nvPr/>
          </p:nvSpPr>
          <p:spPr>
            <a:xfrm>
              <a:off x="3972066" y="2902237"/>
              <a:ext cx="1612919" cy="967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2950" lIns="79025" spcFirstLastPara="1" rIns="79025" wrap="square" tIns="82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Live Camera Mode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8"/>
          <p:cNvSpPr/>
          <p:nvPr/>
        </p:nvSpPr>
        <p:spPr>
          <a:xfrm>
            <a:off x="0" y="0"/>
            <a:ext cx="3125454" cy="51435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8"/>
          <p:cNvSpPr txBox="1"/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4100">
                <a:solidFill>
                  <a:srgbClr val="FFFFFF"/>
                </a:solidFill>
              </a:rPr>
              <a:t>Workflow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 flipH="1" rot="10800000">
            <a:off x="5662801" y="1841609"/>
            <a:ext cx="3062575" cy="3062575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8"/>
          <p:cNvSpPr txBox="1"/>
          <p:nvPr>
            <p:ph idx="1" type="body"/>
          </p:nvPr>
        </p:nvSpPr>
        <p:spPr>
          <a:xfrm>
            <a:off x="3081251" y="138545"/>
            <a:ext cx="5434098" cy="4954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1) Interface Initialization:</a:t>
            </a:r>
            <a:r>
              <a:rPr lang="en" sz="1000"/>
              <a:t>The application launches with a descriptive page title and an orderly, user‑friendly layout.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2) Core Resource Loading</a:t>
            </a:r>
            <a:br>
              <a:rPr lang="en" sz="1000"/>
            </a:br>
            <a:r>
              <a:rPr lang="en" sz="1000"/>
              <a:t>YOLO Model — the pretrained object‑detection engine is loaded into memory.</a:t>
            </a:r>
            <a:br>
              <a:rPr lang="en" sz="1000"/>
            </a:br>
            <a:r>
              <a:rPr lang="en" sz="1000"/>
              <a:t>OpenAI Credentials — an API key is registered to enable GPT‑powered textual summaries.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3) Input‑Source Selection (Sidebar)</a:t>
            </a:r>
            <a:br>
              <a:rPr lang="en" sz="1000"/>
            </a:br>
            <a:r>
              <a:rPr lang="en" sz="1000"/>
              <a:t>Upload files — permits submission of local images or videos.</a:t>
            </a:r>
            <a:br>
              <a:rPr lang="en" sz="1000"/>
            </a:br>
            <a:r>
              <a:rPr lang="en" sz="1000"/>
              <a:t>Webcam (real‑time) — enables continuous streaming from the client’s camera.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4) Upload Workflow </a:t>
            </a:r>
            <a:r>
              <a:rPr lang="en" sz="1000"/>
              <a:t>(when Upload files is chosen)</a:t>
            </a:r>
            <a:br>
              <a:rPr lang="en" sz="1000"/>
            </a:br>
            <a:r>
              <a:rPr lang="en" sz="1000"/>
              <a:t>The user clicks Browse and selects one or more files in supported formats (.jpg, .png, .mp4, etc.).</a:t>
            </a:r>
            <a:br>
              <a:rPr lang="en" sz="1000"/>
            </a:br>
            <a:r>
              <a:rPr lang="en" sz="1000"/>
              <a:t>Each selected file is temporarily retained in Streamlit’s in‑memory buffer, pending further processing.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5) Temporary File Creation: </a:t>
            </a:r>
            <a:r>
              <a:rPr lang="en" sz="1000"/>
              <a:t>Upon receipt, each uploaded asset is written to a secure, system‑generated temporary file.This disk‑based copy provides an absolute file path required by the YOLO inference engine.he temporary artefact is programmatically deleted immediately after processing to preserve storage hygiene.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6) Model Inference (YOLO)Images: </a:t>
            </a:r>
            <a:r>
              <a:rPr lang="en" sz="1000"/>
              <a:t>The complete image is analysed once; bounding boxes are produced for every detected obstacle.Video assets: To optimise throughput, only every third frame is evaluated; the first sixty annotated frames are surfaced for user review.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7) Visual Feedback Pipeline: </a:t>
            </a:r>
            <a:r>
              <a:rPr lang="en" sz="1000"/>
              <a:t>The unaltered source media is presented to the user first for baseline comparison.A second rendering follows, displaying YOLO’s annotations—bounding boxes and class labels—in an easily interpretable overlay.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8) Detection Report Generation: </a:t>
            </a:r>
            <a:r>
              <a:rPr lang="en" sz="1000"/>
              <a:t>For each processed file, the application compiles a concise report enumerating:Class names of detected objects (e.g., wire, pole).Confidence scores expressed as decimals (e.g., 0.87 = 87 % certainty).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9) Live‑Camera Workflow Selecting: </a:t>
            </a:r>
            <a:r>
              <a:rPr lang="en" sz="1000"/>
              <a:t>Start webcam grants camera permission and initiates continuous frame capture.YOLO processes every incoming frame in real time, </a:t>
            </a:r>
            <a:br>
              <a:rPr lang="en" sz="1000"/>
            </a:br>
            <a:r>
              <a:rPr lang="en" sz="1000"/>
              <a:t>superimposing bounding boxes to create an immediate, interactive overlay. 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9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9"/>
          <p:cNvSpPr txBox="1"/>
          <p:nvPr>
            <p:ph type="title"/>
          </p:nvPr>
        </p:nvSpPr>
        <p:spPr>
          <a:xfrm>
            <a:off x="835357" y="2220537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High Level View</a:t>
            </a:r>
            <a:endParaRPr/>
          </a:p>
        </p:txBody>
      </p:sp>
      <p:grpSp>
        <p:nvGrpSpPr>
          <p:cNvPr id="538" name="Google Shape;538;p49"/>
          <p:cNvGrpSpPr/>
          <p:nvPr/>
        </p:nvGrpSpPr>
        <p:grpSpPr>
          <a:xfrm>
            <a:off x="-2" y="2238744"/>
            <a:ext cx="548639" cy="505095"/>
            <a:chOff x="3940602" y="308034"/>
            <a:chExt cx="2116791" cy="3428999"/>
          </a:xfrm>
        </p:grpSpPr>
        <p:sp>
          <p:nvSpPr>
            <p:cNvPr id="539" name="Google Shape;539;p49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9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49"/>
          <p:cNvSpPr/>
          <p:nvPr/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264357" y="293914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3256" y="500046"/>
            <a:ext cx="3269225" cy="4099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0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0"/>
          <p:cNvSpPr/>
          <p:nvPr/>
        </p:nvSpPr>
        <p:spPr>
          <a:xfrm flipH="1" rot="10800000">
            <a:off x="6096642" y="0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0"/>
          <p:cNvSpPr/>
          <p:nvPr/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3000">
                <a:srgbClr val="4F81BD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0"/>
          <p:cNvSpPr txBox="1"/>
          <p:nvPr>
            <p:ph type="title"/>
          </p:nvPr>
        </p:nvSpPr>
        <p:spPr>
          <a:xfrm>
            <a:off x="1028697" y="261648"/>
            <a:ext cx="7533018" cy="658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000">
                <a:solidFill>
                  <a:srgbClr val="FFFFFF"/>
                </a:solidFill>
              </a:rPr>
              <a:t>Machine Learning Models</a:t>
            </a:r>
            <a:endParaRPr/>
          </a:p>
        </p:txBody>
      </p:sp>
      <p:grpSp>
        <p:nvGrpSpPr>
          <p:cNvPr id="554" name="Google Shape;554;p50"/>
          <p:cNvGrpSpPr/>
          <p:nvPr/>
        </p:nvGrpSpPr>
        <p:grpSpPr>
          <a:xfrm>
            <a:off x="490204" y="1917688"/>
            <a:ext cx="8181545" cy="2478094"/>
            <a:chOff x="7162" y="333254"/>
            <a:chExt cx="8181545" cy="2478094"/>
          </a:xfrm>
        </p:grpSpPr>
        <p:sp>
          <p:nvSpPr>
            <p:cNvPr id="555" name="Google Shape;555;p50"/>
            <p:cNvSpPr/>
            <p:nvPr/>
          </p:nvSpPr>
          <p:spPr>
            <a:xfrm>
              <a:off x="7162" y="333254"/>
              <a:ext cx="632826" cy="63282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7162" y="1072639"/>
              <a:ext cx="1808076" cy="372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0"/>
            <p:cNvSpPr txBox="1"/>
            <p:nvPr/>
          </p:nvSpPr>
          <p:spPr>
            <a:xfrm>
              <a:off x="7162" y="1072639"/>
              <a:ext cx="1808076" cy="372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YOLOv11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7162" y="1495117"/>
              <a:ext cx="1808076" cy="1316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 txBox="1"/>
            <p:nvPr/>
          </p:nvSpPr>
          <p:spPr>
            <a:xfrm>
              <a:off x="7162" y="1495117"/>
              <a:ext cx="1808076" cy="1316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Real-time, single-stage object detection model optimized for speed and low latency, ideal for real-time drone navigation and fast obstacle response.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2131652" y="333254"/>
              <a:ext cx="632826" cy="63282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2131652" y="1072639"/>
              <a:ext cx="1808076" cy="372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 txBox="1"/>
            <p:nvPr/>
          </p:nvSpPr>
          <p:spPr>
            <a:xfrm>
              <a:off x="2131652" y="1072639"/>
              <a:ext cx="1808076" cy="372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RetinaNet (Detectron2)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2131652" y="1495117"/>
              <a:ext cx="1808076" cy="1316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0"/>
            <p:cNvSpPr txBox="1"/>
            <p:nvPr/>
          </p:nvSpPr>
          <p:spPr>
            <a:xfrm>
              <a:off x="2131652" y="1495117"/>
              <a:ext cx="1808076" cy="1316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One-stage detector with focal loss, providing a balance of accuracy and efficiency. Well-suited for detecting obstacles of varying sizes in urban and semi-structured environments.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4256142" y="333254"/>
              <a:ext cx="632826" cy="63282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4256142" y="1072639"/>
              <a:ext cx="1808076" cy="372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0"/>
            <p:cNvSpPr txBox="1"/>
            <p:nvPr/>
          </p:nvSpPr>
          <p:spPr>
            <a:xfrm>
              <a:off x="4256142" y="1072639"/>
              <a:ext cx="1808076" cy="372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Faster R-CNN (Detectron2)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4256142" y="1495117"/>
              <a:ext cx="1808076" cy="1316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0"/>
            <p:cNvSpPr txBox="1"/>
            <p:nvPr/>
          </p:nvSpPr>
          <p:spPr>
            <a:xfrm>
              <a:off x="4256142" y="1495117"/>
              <a:ext cx="1808076" cy="1316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High-accuracy two-stage object detection model effective at identifying small, overlapping, and occluded objects, making it suitable for complex aerial scenes.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6380631" y="333254"/>
              <a:ext cx="632826" cy="63282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6380631" y="1072639"/>
              <a:ext cx="1808076" cy="372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0"/>
            <p:cNvSpPr txBox="1"/>
            <p:nvPr/>
          </p:nvSpPr>
          <p:spPr>
            <a:xfrm>
              <a:off x="6380631" y="1072639"/>
              <a:ext cx="1808076" cy="372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RT-DETR (HF)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6380631" y="1495117"/>
              <a:ext cx="1808076" cy="1316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 txBox="1"/>
            <p:nvPr/>
          </p:nvSpPr>
          <p:spPr>
            <a:xfrm>
              <a:off x="6380631" y="1495117"/>
              <a:ext cx="1808076" cy="1316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Transformer-based end-to-end detection model that uses attention mechanisms for fine-grained obstacle localization. Performs well in visually dense or cluttered environments while maintaining real-time inference capability.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/>
          <p:nvPr/>
        </p:nvSpPr>
        <p:spPr>
          <a:xfrm flipH="1" rot="10800000">
            <a:off x="6096642" y="0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/>
          <p:nvPr/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3000">
                <a:srgbClr val="4F81BD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1028697" y="261648"/>
            <a:ext cx="7533018" cy="658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000">
                <a:solidFill>
                  <a:srgbClr val="FFFFFF"/>
                </a:solidFill>
              </a:rPr>
              <a:t>Targeted Problem</a:t>
            </a:r>
            <a:endParaRPr/>
          </a:p>
        </p:txBody>
      </p:sp>
      <p:grpSp>
        <p:nvGrpSpPr>
          <p:cNvPr id="138" name="Google Shape;138;p24"/>
          <p:cNvGrpSpPr/>
          <p:nvPr/>
        </p:nvGrpSpPr>
        <p:grpSpPr>
          <a:xfrm>
            <a:off x="484175" y="1727797"/>
            <a:ext cx="8193603" cy="1482166"/>
            <a:chOff x="1133" y="1012901"/>
            <a:chExt cx="8193603" cy="1482166"/>
          </a:xfrm>
        </p:grpSpPr>
        <p:sp>
          <p:nvSpPr>
            <p:cNvPr id="139" name="Google Shape;139;p24"/>
            <p:cNvSpPr/>
            <p:nvPr/>
          </p:nvSpPr>
          <p:spPr>
            <a:xfrm>
              <a:off x="328877" y="1012901"/>
              <a:ext cx="536308" cy="53630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1133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4"/>
            <p:cNvSpPr txBox="1"/>
            <p:nvPr/>
          </p:nvSpPr>
          <p:spPr>
            <a:xfrm>
              <a:off x="1133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Research Gap: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Limited focus on aerial intrusions in current literature compared to ground-based object detection.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1729239" y="1012901"/>
              <a:ext cx="536308" cy="53630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1401495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4"/>
            <p:cNvSpPr txBox="1"/>
            <p:nvPr/>
          </p:nvSpPr>
          <p:spPr>
            <a:xfrm>
              <a:off x="1401495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Unique Challenges: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Aerial obstacles such as ultra-thin wires, small meshes, and tree branches are difficult to detect due to their shape, size, and low contrast.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3129600" y="1012901"/>
              <a:ext cx="536308" cy="53630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2801856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4"/>
            <p:cNvSpPr txBox="1"/>
            <p:nvPr/>
          </p:nvSpPr>
          <p:spPr>
            <a:xfrm>
              <a:off x="2801856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Dynamic Navigation Needs: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Drones require fast and precise detection systems to avoid mission-critical collisions in complex flight paths.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4529961" y="1012901"/>
              <a:ext cx="536308" cy="53630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4202217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 txBox="1"/>
            <p:nvPr/>
          </p:nvSpPr>
          <p:spPr>
            <a:xfrm>
              <a:off x="4202217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Focus on DDOS Dataset: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Targets underrepresented aerial obstacle types including thin structures, dense foliage, and small-scale environmental hazards.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5930323" y="1012901"/>
              <a:ext cx="536308" cy="53630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5602579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 txBox="1"/>
            <p:nvPr/>
          </p:nvSpPr>
          <p:spPr>
            <a:xfrm>
              <a:off x="5602579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Objective: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Bridge the research gap by developing and evaluating advanced detection systems suited for drone navigation in cluttered, real-world aerial environments.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7330684" y="1012901"/>
              <a:ext cx="536308" cy="53630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7002940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 txBox="1"/>
            <p:nvPr/>
          </p:nvSpPr>
          <p:spPr>
            <a:xfrm>
              <a:off x="7002940" y="1771610"/>
              <a:ext cx="1191796" cy="723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Outcome: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Improve drone safety, autonomy, and reliability in diverse operating conditions.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/>
          <p:nvPr/>
        </p:nvSpPr>
        <p:spPr>
          <a:xfrm>
            <a:off x="0" y="0"/>
            <a:ext cx="3044287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1"/>
          <p:cNvSpPr txBox="1"/>
          <p:nvPr>
            <p:ph type="title"/>
          </p:nvPr>
        </p:nvSpPr>
        <p:spPr>
          <a:xfrm>
            <a:off x="628650" y="1059366"/>
            <a:ext cx="2174391" cy="3272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3000">
                <a:solidFill>
                  <a:srgbClr val="FFFFFF"/>
                </a:solidFill>
              </a:rPr>
              <a:t>Justification for Model Selection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81" name="Google Shape;581;p51"/>
          <p:cNvSpPr txBox="1"/>
          <p:nvPr>
            <p:ph idx="1" type="body"/>
          </p:nvPr>
        </p:nvSpPr>
        <p:spPr>
          <a:xfrm>
            <a:off x="3192092" y="487680"/>
            <a:ext cx="2754276" cy="4256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b="1" lang="en" sz="2000"/>
              <a:t>YOLOv11</a:t>
            </a:r>
            <a:endParaRPr/>
          </a:p>
          <a:p>
            <a:pPr indent="0" lvl="0" marL="1460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800"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800"/>
              <a:t>	</a:t>
            </a:r>
            <a:r>
              <a:rPr b="1" lang="en" sz="900"/>
              <a:t>Real-Time Detection: </a:t>
            </a:r>
            <a:r>
              <a:rPr lang="en" sz="900"/>
              <a:t>Ideal for drones requiring fast and low-latency obstacle processing.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900"/>
              <a:t>	</a:t>
            </a:r>
            <a:r>
              <a:rPr b="1" lang="en" sz="900"/>
              <a:t>Efficiency: </a:t>
            </a:r>
            <a:r>
              <a:rPr lang="en" sz="900"/>
              <a:t>Combines high detection speed with solid accuracy for dynamic environments.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900"/>
              <a:t>	</a:t>
            </a:r>
            <a:r>
              <a:rPr b="1" lang="en" sz="900"/>
              <a:t>Lightweight: </a:t>
            </a:r>
            <a:r>
              <a:rPr lang="en" sz="900"/>
              <a:t>Well-suited for edge deployment on drones and embedded systems.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b="1" lang="en" sz="2000"/>
              <a:t>RetinaNet (Detectron2)</a:t>
            </a:r>
            <a:endParaRPr/>
          </a:p>
          <a:p>
            <a:pPr indent="0" lvl="0" marL="1460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800"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800"/>
              <a:t>	</a:t>
            </a:r>
            <a:r>
              <a:rPr b="1" lang="en" sz="900"/>
              <a:t>Focal Loss Advantage: </a:t>
            </a:r>
            <a:r>
              <a:rPr lang="en" sz="900"/>
              <a:t>Handles class imbalance effectively, especially for small/thin objects.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900"/>
              <a:t>	</a:t>
            </a:r>
            <a:r>
              <a:rPr b="1" lang="en" sz="900"/>
              <a:t>Balanced Performance: </a:t>
            </a:r>
            <a:r>
              <a:rPr lang="en" sz="900"/>
              <a:t>Offers a strong trade-off between detection accuracy and computational efficiency.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" sz="900"/>
              <a:t>	Urban Reliability: </a:t>
            </a:r>
            <a:r>
              <a:rPr lang="en" sz="900"/>
              <a:t>Performs well in structured and semi-structured environments like roads and parks.</a:t>
            </a:r>
            <a:endParaRPr/>
          </a:p>
        </p:txBody>
      </p:sp>
      <p:cxnSp>
        <p:nvCxnSpPr>
          <p:cNvPr id="582" name="Google Shape;582;p51"/>
          <p:cNvCxnSpPr/>
          <p:nvPr/>
        </p:nvCxnSpPr>
        <p:spPr>
          <a:xfrm>
            <a:off x="6097403" y="1059366"/>
            <a:ext cx="0" cy="27432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51"/>
          <p:cNvSpPr txBox="1"/>
          <p:nvPr>
            <p:ph idx="2" type="body"/>
          </p:nvPr>
        </p:nvSpPr>
        <p:spPr>
          <a:xfrm>
            <a:off x="6248439" y="487680"/>
            <a:ext cx="2612927" cy="401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b="1" lang="en" sz="2000"/>
              <a:t>Faster R-CNN (Detectron2)</a:t>
            </a:r>
            <a:endParaRPr/>
          </a:p>
          <a:p>
            <a:pPr indent="0" lvl="0" marL="1460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800"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800"/>
              <a:t>	</a:t>
            </a:r>
            <a:r>
              <a:rPr b="1" lang="en" sz="900"/>
              <a:t>High Precision: </a:t>
            </a:r>
            <a:r>
              <a:rPr lang="en" sz="900"/>
              <a:t>Excels in detecting small, overlapping, and occluded objects.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900"/>
              <a:t>	</a:t>
            </a:r>
            <a:r>
              <a:rPr b="1" lang="en" sz="900"/>
              <a:t>Spatial Accuracy: </a:t>
            </a:r>
            <a:r>
              <a:rPr lang="en" sz="900"/>
              <a:t>Strong region proposal strategy supports detailed localization.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900"/>
              <a:t>	</a:t>
            </a:r>
            <a:r>
              <a:rPr b="1" lang="en" sz="900"/>
              <a:t>Cluttered Scene Robustness: </a:t>
            </a:r>
            <a:r>
              <a:rPr lang="en" sz="900"/>
              <a:t>Reliable in dense, complex aerial imagery.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b="1" lang="en" sz="2000"/>
              <a:t>RT-DETR (HF)</a:t>
            </a:r>
            <a:endParaRPr/>
          </a:p>
          <a:p>
            <a:pPr indent="0" lvl="0" marL="1460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800"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800"/>
              <a:t>	</a:t>
            </a:r>
            <a:r>
              <a:rPr b="1" lang="en" sz="900"/>
              <a:t>Transformer-Based Detection: </a:t>
            </a:r>
            <a:r>
              <a:rPr lang="en" sz="900"/>
              <a:t>Enables contextual reasoning and robust object matching.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900"/>
              <a:t>	</a:t>
            </a:r>
            <a:r>
              <a:rPr b="1" lang="en" sz="900"/>
              <a:t>End-to-End Architecture: </a:t>
            </a:r>
            <a:r>
              <a:rPr lang="en" sz="900"/>
              <a:t>Eliminates post-processing steps like NMS for streamlined inference.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900"/>
              <a:t>	</a:t>
            </a:r>
            <a:r>
              <a:rPr b="1" lang="en" sz="900"/>
              <a:t>Dynamic Scene Handling: </a:t>
            </a:r>
            <a:r>
              <a:rPr lang="en" sz="900"/>
              <a:t>Maintains precision in visually complex or cluttered environments.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2"/>
          <p:cNvSpPr/>
          <p:nvPr/>
        </p:nvSpPr>
        <p:spPr>
          <a:xfrm flipH="1" rot="5400000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609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2"/>
          <p:cNvSpPr/>
          <p:nvPr/>
        </p:nvSpPr>
        <p:spPr>
          <a:xfrm rot="-54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rgbClr val="4F81BD">
                  <a:alpha val="49803"/>
                </a:srgbClr>
              </a:gs>
              <a:gs pos="100000">
                <a:srgbClr val="244061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2"/>
          <p:cNvSpPr/>
          <p:nvPr/>
        </p:nvSpPr>
        <p:spPr>
          <a:xfrm flipH="1" rot="-5400000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F81BD">
                  <a:alpha val="0"/>
                </a:srgbClr>
              </a:gs>
              <a:gs pos="100000">
                <a:srgbClr val="4F81BD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2"/>
          <p:cNvSpPr/>
          <p:nvPr/>
        </p:nvSpPr>
        <p:spPr>
          <a:xfrm rot="6097846">
            <a:off x="-560516" y="900984"/>
            <a:ext cx="3606227" cy="3066500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3B3D7">
                  <a:alpha val="0"/>
                </a:srgbClr>
              </a:gs>
              <a:gs pos="39000">
                <a:srgbClr val="93B3D7">
                  <a:alpha val="0"/>
                </a:srgbClr>
              </a:gs>
              <a:gs pos="100000">
                <a:srgbClr val="366092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2"/>
          <p:cNvSpPr txBox="1"/>
          <p:nvPr>
            <p:ph type="title"/>
          </p:nvPr>
        </p:nvSpPr>
        <p:spPr>
          <a:xfrm>
            <a:off x="495030" y="2075329"/>
            <a:ext cx="2160621" cy="2303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Comparison</a:t>
            </a:r>
            <a:endParaRPr/>
          </a:p>
        </p:txBody>
      </p:sp>
      <p:graphicFrame>
        <p:nvGraphicFramePr>
          <p:cNvPr id="594" name="Google Shape;594;p52"/>
          <p:cNvGraphicFramePr/>
          <p:nvPr/>
        </p:nvGraphicFramePr>
        <p:xfrm>
          <a:off x="3376821" y="5709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{30E65492-E71F-49F6-9E22-8802D9714197}</a:tableStyleId>
              </a:tblPr>
              <a:tblGrid>
                <a:gridCol w="912250"/>
                <a:gridCol w="1614700"/>
                <a:gridCol w="1704775"/>
                <a:gridCol w="1187575"/>
              </a:tblGrid>
              <a:tr h="29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</a:rPr>
                        <a:t>Model</a:t>
                      </a:r>
                      <a:endParaRPr/>
                    </a:p>
                  </a:txBody>
                  <a:tcPr marT="74100" marB="74100" marR="74100" marL="123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6B68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</a:rPr>
                        <a:t>Architecture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6B68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</a:rPr>
                        <a:t>Advantages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6B68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</a:rPr>
                        <a:t>Limitations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6B68">
                        <a:alpha val="69803"/>
                      </a:srgbClr>
                    </a:solidFill>
                  </a:tcPr>
                </a:tc>
              </a:tr>
              <a:tr h="95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262626"/>
                          </a:solidFill>
                        </a:rPr>
                        <a:t>YOLOv11</a:t>
                      </a:r>
                      <a:endParaRPr/>
                    </a:p>
                  </a:txBody>
                  <a:tcPr marT="74100" marB="74100" marR="74100" marL="123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Unified CNN-based architecture with a single-stage detection pipeline.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Predicts bounding boxes and class probabilities directly.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Real-time inference with low latency.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Lightweight and deployable on edge devices.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Handles diverse object sizes.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Trade-off between extreme precision and speed.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May struggle with thin or occluded objects.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14901"/>
                      </a:srgbClr>
                    </a:solidFill>
                  </a:tcPr>
                </a:tc>
              </a:tr>
              <a:tr h="95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262626"/>
                          </a:solidFill>
                        </a:rPr>
                        <a:t>RetinaNet (Detectron2)</a:t>
                      </a:r>
                      <a:endParaRPr/>
                    </a:p>
                  </a:txBody>
                  <a:tcPr marT="74100" marB="74100" marR="74100" marL="123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One-stage detector with ResNet-FPN backbone.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Uses focal loss to address class imbalance.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Balanced trade-off between speed and accuracy.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Performs well on small to medium objects.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Effective in structured environments.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Higher GPU memory usage.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Moderate latency compared to YOLO.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29803"/>
                      </a:srgbClr>
                    </a:solidFill>
                  </a:tcPr>
                </a:tc>
              </a:tr>
              <a:tr h="8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262626"/>
                          </a:solidFill>
                        </a:rPr>
                        <a:t>Faster R-CNN (Detectron2)</a:t>
                      </a:r>
                      <a:endParaRPr/>
                    </a:p>
                  </a:txBody>
                  <a:tcPr marT="74100" marB="74100" marR="74100" marL="123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Two-stage architecture with Region Proposal Network (RPN).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Backbone options include ResNet or VGG.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High detection precision.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Strong performance in dense, cluttered, or occluded environments.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High computational load.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Slower inference time due to multi-stage pipeline.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14901"/>
                      </a:srgbClr>
                    </a:solidFill>
                  </a:tcPr>
                </a:tc>
              </a:tr>
              <a:tr h="95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>
                          <a:solidFill>
                            <a:srgbClr val="262626"/>
                          </a:solidFill>
                        </a:rPr>
                        <a:t>RT-DETR (HF)</a:t>
                      </a:r>
                      <a:endParaRPr/>
                    </a:p>
                  </a:txBody>
                  <a:tcPr marT="74100" marB="74100" marR="74100" marL="123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Transformer-based architecture with CNN backbone.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Directly predicts objects without NMS or RPN.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Combines attention-based reasoning with real-time performance.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Handles fine-grained and small object detection.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Requires tuning and is relatively new. </a:t>
                      </a:r>
                      <a:b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</a:br>
                      <a:r>
                        <a:rPr lang="en" sz="900" u="none" cap="none" strike="noStrike">
                          <a:solidFill>
                            <a:srgbClr val="262626"/>
                          </a:solidFill>
                        </a:rPr>
                        <a:t>- Demands moderate GPU resources.</a:t>
                      </a:r>
                      <a:endParaRPr/>
                    </a:p>
                  </a:txBody>
                  <a:tcPr marT="74100" marB="74100" marR="74100" marL="12350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E8B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" name="Google Shape;600;p53"/>
          <p:cNvGrpSpPr/>
          <p:nvPr/>
        </p:nvGrpSpPr>
        <p:grpSpPr>
          <a:xfrm>
            <a:off x="62" y="912447"/>
            <a:ext cx="548672" cy="505092"/>
            <a:chOff x="3940602" y="308034"/>
            <a:chExt cx="2116791" cy="3428999"/>
          </a:xfrm>
        </p:grpSpPr>
        <p:sp>
          <p:nvSpPr>
            <p:cNvPr id="601" name="Google Shape;601;p53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5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p53"/>
          <p:cNvSpPr/>
          <p:nvPr/>
        </p:nvSpPr>
        <p:spPr>
          <a:xfrm>
            <a:off x="480059" y="460465"/>
            <a:ext cx="8180700" cy="142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3"/>
          <p:cNvSpPr txBox="1"/>
          <p:nvPr>
            <p:ph type="title"/>
          </p:nvPr>
        </p:nvSpPr>
        <p:spPr>
          <a:xfrm>
            <a:off x="782723" y="607424"/>
            <a:ext cx="76299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" sz="4200"/>
              <a:t>Machine Learning Modeling Overview</a:t>
            </a:r>
            <a:endParaRPr/>
          </a:p>
        </p:txBody>
      </p:sp>
      <p:cxnSp>
        <p:nvCxnSpPr>
          <p:cNvPr id="606" name="Google Shape;606;p53"/>
          <p:cNvCxnSpPr/>
          <p:nvPr/>
        </p:nvCxnSpPr>
        <p:spPr>
          <a:xfrm rot="10800000">
            <a:off x="628650" y="4863985"/>
            <a:ext cx="78867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07" name="Google Shape;607;p53"/>
          <p:cNvGrpSpPr/>
          <p:nvPr/>
        </p:nvGrpSpPr>
        <p:grpSpPr>
          <a:xfrm>
            <a:off x="679401" y="2540663"/>
            <a:ext cx="7781929" cy="1895682"/>
            <a:chOff x="950" y="370032"/>
            <a:chExt cx="7781929" cy="2527576"/>
          </a:xfrm>
        </p:grpSpPr>
        <p:sp>
          <p:nvSpPr>
            <p:cNvPr id="608" name="Google Shape;608;p53"/>
            <p:cNvSpPr/>
            <p:nvPr/>
          </p:nvSpPr>
          <p:spPr>
            <a:xfrm>
              <a:off x="950" y="370032"/>
              <a:ext cx="3335112" cy="2117796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371518" y="722072"/>
              <a:ext cx="3335112" cy="211779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3"/>
            <p:cNvSpPr txBox="1"/>
            <p:nvPr/>
          </p:nvSpPr>
          <p:spPr>
            <a:xfrm>
              <a:off x="407174" y="646789"/>
              <a:ext cx="3299456" cy="2250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project focuses on comparing four advanced object detection models—YOLOv11, Detectron2 Faster R-CNN, Detectron2 RetinaNet, and RT-DETR—on a COCO-annotated drone imagery dataset.</a:t>
              </a: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4077199" y="370032"/>
              <a:ext cx="3335112" cy="2117796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3"/>
            <p:cNvSpPr/>
            <p:nvPr/>
          </p:nvSpPr>
          <p:spPr>
            <a:xfrm>
              <a:off x="4447767" y="722072"/>
              <a:ext cx="3335112" cy="211779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3"/>
            <p:cNvSpPr txBox="1"/>
            <p:nvPr/>
          </p:nvSpPr>
          <p:spPr>
            <a:xfrm>
              <a:off x="4509795" y="784100"/>
              <a:ext cx="3211056" cy="199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 metrics include mAP, Precision, Recall, F1-score, AR, and IoU, enabling detailed comparison across model performance and use-case suitability.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4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54"/>
          <p:cNvSpPr/>
          <p:nvPr/>
        </p:nvSpPr>
        <p:spPr>
          <a:xfrm flipH="1" rot="5400000">
            <a:off x="-1057563" y="1057562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366092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4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5490"/>
                </a:srgbClr>
              </a:gs>
              <a:gs pos="100000">
                <a:srgbClr val="4F81BD">
                  <a:alpha val="45490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4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F81BD">
                  <a:alpha val="28235"/>
                </a:srgbClr>
              </a:gs>
              <a:gs pos="2000">
                <a:srgbClr val="4F81BD">
                  <a:alpha val="28235"/>
                </a:srgbClr>
              </a:gs>
              <a:gs pos="100000">
                <a:srgbClr val="000000">
                  <a:alpha val="29411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4"/>
          <p:cNvSpPr/>
          <p:nvPr/>
        </p:nvSpPr>
        <p:spPr>
          <a:xfrm rot="-731786">
            <a:off x="-351557" y="681231"/>
            <a:ext cx="2875778" cy="3226333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F81BD">
                  <a:alpha val="4235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4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3B3D7">
                  <a:alpha val="10588"/>
                </a:srgbClr>
              </a:gs>
              <a:gs pos="100000">
                <a:srgbClr val="93B3D7">
                  <a:alpha val="10588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4"/>
          <p:cNvSpPr txBox="1"/>
          <p:nvPr>
            <p:ph type="title"/>
          </p:nvPr>
        </p:nvSpPr>
        <p:spPr>
          <a:xfrm>
            <a:off x="350041" y="440141"/>
            <a:ext cx="2401025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Calibri"/>
              <a:buNone/>
            </a:pPr>
            <a:r>
              <a:rPr lang="en" sz="3500">
                <a:solidFill>
                  <a:srgbClr val="FFFFFF"/>
                </a:solidFill>
              </a:rPr>
              <a:t>Evaluation Setup</a:t>
            </a:r>
            <a:endParaRPr/>
          </a:p>
        </p:txBody>
      </p:sp>
      <p:sp>
        <p:nvSpPr>
          <p:cNvPr id="626" name="Google Shape;626;p54"/>
          <p:cNvSpPr txBox="1"/>
          <p:nvPr>
            <p:ph idx="1" type="body"/>
          </p:nvPr>
        </p:nvSpPr>
        <p:spPr>
          <a:xfrm>
            <a:off x="3607694" y="487110"/>
            <a:ext cx="4916510" cy="41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" sz="1800"/>
              <a:t>This section provides an assessment of object detection models—YOLOv11, Detectron2 Faster R-CNN, Detectron2 RetinaNet, and RT-DETR (HF)</a:t>
            </a:r>
            <a:r>
              <a:rPr lang="en" sz="1800"/>
              <a:t>—trained on a </a:t>
            </a:r>
            <a:r>
              <a:rPr b="1" lang="en" sz="1800"/>
              <a:t>COCO-annotated drone imagery dataset.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br>
              <a:rPr lang="en" sz="1800"/>
            </a:br>
            <a:r>
              <a:rPr lang="en" sz="1800"/>
              <a:t>The validation set included </a:t>
            </a:r>
            <a:r>
              <a:rPr b="1" lang="en" sz="1800"/>
              <a:t>11 object categories</a:t>
            </a:r>
            <a:r>
              <a:rPr lang="en" sz="1800"/>
              <a:t> such as </a:t>
            </a:r>
            <a:r>
              <a:rPr b="1" lang="en" sz="1800"/>
              <a:t>car, trees, wires, forest, poles, ultra-thin, mesh, bungalow</a:t>
            </a:r>
            <a:r>
              <a:rPr lang="en" sz="1800"/>
              <a:t>, and others.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br>
              <a:rPr lang="en" sz="1800"/>
            </a:br>
            <a:r>
              <a:rPr lang="en" sz="1800"/>
              <a:t>All models were evaluated under </a:t>
            </a:r>
            <a:r>
              <a:rPr b="1" lang="en" sz="1800"/>
              <a:t>consistent conditions</a:t>
            </a:r>
            <a:r>
              <a:rPr lang="en" sz="1800"/>
              <a:t>, using </a:t>
            </a:r>
            <a:r>
              <a:rPr b="1" lang="en" sz="1800"/>
              <a:t>Non-Max Suppression (IoU ≥ 0.5)</a:t>
            </a:r>
            <a:r>
              <a:rPr lang="en" sz="1800"/>
              <a:t> where applicable, and the </a:t>
            </a:r>
            <a:r>
              <a:rPr b="1" lang="en" sz="1800"/>
              <a:t>COCOEvaluator pipeline</a:t>
            </a:r>
            <a:r>
              <a:rPr lang="en" sz="1800"/>
              <a:t> for standardized performance measurement.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5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5"/>
          <p:cNvSpPr txBox="1"/>
          <p:nvPr>
            <p:ph type="title"/>
          </p:nvPr>
        </p:nvSpPr>
        <p:spPr>
          <a:xfrm>
            <a:off x="606478" y="290198"/>
            <a:ext cx="6927525" cy="8917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" sz="4000"/>
              <a:t>Evaluation Metrics &amp; Justification</a:t>
            </a:r>
            <a:endParaRPr/>
          </a:p>
        </p:txBody>
      </p:sp>
      <p:grpSp>
        <p:nvGrpSpPr>
          <p:cNvPr id="633" name="Google Shape;633;p55"/>
          <p:cNvGrpSpPr/>
          <p:nvPr/>
        </p:nvGrpSpPr>
        <p:grpSpPr>
          <a:xfrm>
            <a:off x="-1" y="1498776"/>
            <a:ext cx="8771274" cy="586632"/>
            <a:chOff x="-2" y="1998368"/>
            <a:chExt cx="11695083" cy="782176"/>
          </a:xfrm>
        </p:grpSpPr>
        <p:sp>
          <p:nvSpPr>
            <p:cNvPr id="634" name="Google Shape;634;p55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55"/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6" name="Google Shape;636;p55"/>
          <p:cNvSpPr/>
          <p:nvPr/>
        </p:nvSpPr>
        <p:spPr>
          <a:xfrm>
            <a:off x="0" y="1652309"/>
            <a:ext cx="8537521" cy="311088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55"/>
          <p:cNvSpPr txBox="1"/>
          <p:nvPr>
            <p:ph idx="1" type="body"/>
          </p:nvPr>
        </p:nvSpPr>
        <p:spPr>
          <a:xfrm>
            <a:off x="595245" y="1949632"/>
            <a:ext cx="7607751" cy="2576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100"/>
              <a:t>Metrics help assess class imbalance, spatial precision, and robustness under occlusion. Here are the ones we chose: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100"/>
              <a:t>• Precision (Accuracy of predicted positives)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100"/>
              <a:t>• Recall (Ability to find all positives)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100"/>
              <a:t>• F1-score (Harmonic mean of precision and recall)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100"/>
              <a:t>• IoU ≥ 0.5 (Intersection over Union for spatial alignment)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100"/>
              <a:t>•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mAP@[.5 : .95</a:t>
            </a:r>
            <a:r>
              <a:rPr lang="en" sz="2100"/>
              <a:t>] (Average Precision over 10 IoU thresholds)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100"/>
              <a:t>• AR@1, @10, @100 (Average Recall across detection limits)</a:t>
            </a:r>
            <a:endParaRPr sz="2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6"/>
          <p:cNvSpPr txBox="1"/>
          <p:nvPr>
            <p:ph type="title"/>
          </p:nvPr>
        </p:nvSpPr>
        <p:spPr>
          <a:xfrm>
            <a:off x="360759" y="2814637"/>
            <a:ext cx="2468166" cy="183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" sz="3100"/>
              <a:t>YOLOv11 Model Performance</a:t>
            </a:r>
            <a:endParaRPr/>
          </a:p>
        </p:txBody>
      </p:sp>
      <p:pic>
        <p:nvPicPr>
          <p:cNvPr descr="A screenshot of a computer generated image&#10;&#10;AI-generated content may be incorrect." id="643" name="Google Shape;643;p56"/>
          <p:cNvPicPr preferRelativeResize="0"/>
          <p:nvPr/>
        </p:nvPicPr>
        <p:blipFill rotWithShape="1">
          <a:blip r:embed="rId3">
            <a:alphaModFix/>
          </a:blip>
          <a:srcRect b="23144" l="0" r="0" t="5663"/>
          <a:stretch/>
        </p:blipFill>
        <p:spPr>
          <a:xfrm>
            <a:off x="20" y="8"/>
            <a:ext cx="9143980" cy="2782952"/>
          </a:xfrm>
          <a:custGeom>
            <a:rect b="b" l="l" r="r" t="t"/>
            <a:pathLst>
              <a:path extrusionOk="0" h="3692092" w="1219200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44" name="Google Shape;644;p56"/>
          <p:cNvSpPr txBox="1"/>
          <p:nvPr>
            <p:ph idx="1" type="body"/>
          </p:nvPr>
        </p:nvSpPr>
        <p:spPr>
          <a:xfrm>
            <a:off x="3167986" y="2814638"/>
            <a:ext cx="5614060" cy="183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/>
              <a:t>• mAP@0.5 = 0.859, mAP@[.5:.95] = 0.784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/>
              <a:t>• F1-score = 0.81 @ conf = 0.473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/>
              <a:t>• Top AP classes: forest (0.981), trees (0.978), car (0.961)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/>
              <a:t>• Weak: wires, ultra_thin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/>
              <a:t>• Confusion matrix showed structured misclassification in thin categories.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1600"/>
              <a:t>• Excellent inference speed suitable for real-time use.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7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0" name="Google Shape;650;p57"/>
          <p:cNvGrpSpPr/>
          <p:nvPr/>
        </p:nvGrpSpPr>
        <p:grpSpPr>
          <a:xfrm>
            <a:off x="0" y="912448"/>
            <a:ext cx="548639" cy="505095"/>
            <a:chOff x="3940602" y="308034"/>
            <a:chExt cx="2116791" cy="3428999"/>
          </a:xfrm>
        </p:grpSpPr>
        <p:sp>
          <p:nvSpPr>
            <p:cNvPr id="651" name="Google Shape;651;p57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57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57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57"/>
          <p:cNvSpPr/>
          <p:nvPr/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7"/>
          <p:cNvSpPr txBox="1"/>
          <p:nvPr>
            <p:ph type="title"/>
          </p:nvPr>
        </p:nvSpPr>
        <p:spPr>
          <a:xfrm>
            <a:off x="782723" y="607424"/>
            <a:ext cx="7629757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" sz="4200"/>
              <a:t>Detectron2 Faster R-CNN Performance</a:t>
            </a:r>
            <a:endParaRPr/>
          </a:p>
        </p:txBody>
      </p:sp>
      <p:cxnSp>
        <p:nvCxnSpPr>
          <p:cNvPr id="656" name="Google Shape;656;p57"/>
          <p:cNvCxnSpPr/>
          <p:nvPr/>
        </p:nvCxnSpPr>
        <p:spPr>
          <a:xfrm rot="10800000">
            <a:off x="628650" y="4863985"/>
            <a:ext cx="78867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57" name="Google Shape;657;p57"/>
          <p:cNvGrpSpPr/>
          <p:nvPr/>
        </p:nvGrpSpPr>
        <p:grpSpPr>
          <a:xfrm>
            <a:off x="678451" y="2281034"/>
            <a:ext cx="7783829" cy="2371636"/>
            <a:chOff x="0" y="23860"/>
            <a:chExt cx="7783829" cy="3162181"/>
          </a:xfrm>
        </p:grpSpPr>
        <p:sp>
          <p:nvSpPr>
            <p:cNvPr id="658" name="Google Shape;658;p57"/>
            <p:cNvSpPr/>
            <p:nvPr/>
          </p:nvSpPr>
          <p:spPr>
            <a:xfrm>
              <a:off x="0" y="23860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7"/>
            <p:cNvSpPr txBox="1"/>
            <p:nvPr/>
          </p:nvSpPr>
          <p:spPr>
            <a:xfrm>
              <a:off x="0" y="23860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mAP@0.5 = ~0.72, mAP@[.5:.95] ≈ 0.66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7"/>
            <p:cNvSpPr/>
            <p:nvPr/>
          </p:nvSpPr>
          <p:spPr>
            <a:xfrm>
              <a:off x="2675691" y="23860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7"/>
            <p:cNvSpPr txBox="1"/>
            <p:nvPr/>
          </p:nvSpPr>
          <p:spPr>
            <a:xfrm>
              <a:off x="2675691" y="23860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ARm = 0.80, High recall in medium objects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7"/>
            <p:cNvSpPr/>
            <p:nvPr/>
          </p:nvSpPr>
          <p:spPr>
            <a:xfrm>
              <a:off x="5351383" y="23860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7"/>
            <p:cNvSpPr txBox="1"/>
            <p:nvPr/>
          </p:nvSpPr>
          <p:spPr>
            <a:xfrm>
              <a:off x="5351383" y="23860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Accurate under occlusion and lighting changes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7"/>
            <p:cNvSpPr/>
            <p:nvPr/>
          </p:nvSpPr>
          <p:spPr>
            <a:xfrm>
              <a:off x="0" y="1726573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7"/>
            <p:cNvSpPr txBox="1"/>
            <p:nvPr/>
          </p:nvSpPr>
          <p:spPr>
            <a:xfrm>
              <a:off x="0" y="1726573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Best AP classes: car, trees, forest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7"/>
            <p:cNvSpPr/>
            <p:nvPr/>
          </p:nvSpPr>
          <p:spPr>
            <a:xfrm>
              <a:off x="2675691" y="1726573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7"/>
            <p:cNvSpPr txBox="1"/>
            <p:nvPr/>
          </p:nvSpPr>
          <p:spPr>
            <a:xfrm>
              <a:off x="2675691" y="1726573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Weak on ultra_thin, wires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7"/>
            <p:cNvSpPr/>
            <p:nvPr/>
          </p:nvSpPr>
          <p:spPr>
            <a:xfrm>
              <a:off x="5351383" y="1726573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7"/>
            <p:cNvSpPr txBox="1"/>
            <p:nvPr/>
          </p:nvSpPr>
          <p:spPr>
            <a:xfrm>
              <a:off x="5351383" y="1726573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High confidence scores &gt;0.95 in most detections.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8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5" name="Google Shape;675;p58"/>
          <p:cNvGrpSpPr/>
          <p:nvPr/>
        </p:nvGrpSpPr>
        <p:grpSpPr>
          <a:xfrm>
            <a:off x="0" y="912448"/>
            <a:ext cx="548639" cy="505095"/>
            <a:chOff x="3940602" y="308034"/>
            <a:chExt cx="2116791" cy="3428999"/>
          </a:xfrm>
        </p:grpSpPr>
        <p:sp>
          <p:nvSpPr>
            <p:cNvPr id="676" name="Google Shape;676;p58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8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8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58"/>
          <p:cNvSpPr/>
          <p:nvPr/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8"/>
          <p:cNvSpPr txBox="1"/>
          <p:nvPr>
            <p:ph type="title"/>
          </p:nvPr>
        </p:nvSpPr>
        <p:spPr>
          <a:xfrm>
            <a:off x="782723" y="607424"/>
            <a:ext cx="7629757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" sz="4200"/>
              <a:t>Detectron2 RetinaNet Performance</a:t>
            </a:r>
            <a:endParaRPr/>
          </a:p>
        </p:txBody>
      </p:sp>
      <p:cxnSp>
        <p:nvCxnSpPr>
          <p:cNvPr id="681" name="Google Shape;681;p58"/>
          <p:cNvCxnSpPr/>
          <p:nvPr/>
        </p:nvCxnSpPr>
        <p:spPr>
          <a:xfrm rot="10800000">
            <a:off x="628650" y="4863985"/>
            <a:ext cx="78867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82" name="Google Shape;682;p58"/>
          <p:cNvGrpSpPr/>
          <p:nvPr/>
        </p:nvGrpSpPr>
        <p:grpSpPr>
          <a:xfrm>
            <a:off x="678451" y="2281034"/>
            <a:ext cx="7783829" cy="2371636"/>
            <a:chOff x="0" y="23860"/>
            <a:chExt cx="7783829" cy="3162181"/>
          </a:xfrm>
        </p:grpSpPr>
        <p:sp>
          <p:nvSpPr>
            <p:cNvPr id="683" name="Google Shape;683;p58"/>
            <p:cNvSpPr/>
            <p:nvPr/>
          </p:nvSpPr>
          <p:spPr>
            <a:xfrm>
              <a:off x="0" y="23860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8"/>
            <p:cNvSpPr txBox="1"/>
            <p:nvPr/>
          </p:nvSpPr>
          <p:spPr>
            <a:xfrm>
              <a:off x="0" y="23860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mAP@0.5 = 0.76, mAP@[.5:.95] = 0.67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2675691" y="23860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8"/>
            <p:cNvSpPr txBox="1"/>
            <p:nvPr/>
          </p:nvSpPr>
          <p:spPr>
            <a:xfrm>
              <a:off x="2675691" y="23860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High recall for small &amp; medium objects: ARs = 0.81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5351383" y="23860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8"/>
            <p:cNvSpPr txBox="1"/>
            <p:nvPr/>
          </p:nvSpPr>
          <p:spPr>
            <a:xfrm>
              <a:off x="5351383" y="23860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Strong in urban scenes, tight bounding boxes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8"/>
            <p:cNvSpPr/>
            <p:nvPr/>
          </p:nvSpPr>
          <p:spPr>
            <a:xfrm>
              <a:off x="0" y="1726573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8"/>
            <p:cNvSpPr txBox="1"/>
            <p:nvPr/>
          </p:nvSpPr>
          <p:spPr>
            <a:xfrm>
              <a:off x="0" y="1726573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AP: car (88.5), bungalow (78.2), trees (75.2)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8"/>
            <p:cNvSpPr/>
            <p:nvPr/>
          </p:nvSpPr>
          <p:spPr>
            <a:xfrm>
              <a:off x="2675691" y="1726573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8"/>
            <p:cNvSpPr txBox="1"/>
            <p:nvPr/>
          </p:nvSpPr>
          <p:spPr>
            <a:xfrm>
              <a:off x="2675691" y="1726573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Weak on thin structures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8"/>
            <p:cNvSpPr/>
            <p:nvPr/>
          </p:nvSpPr>
          <p:spPr>
            <a:xfrm>
              <a:off x="5351383" y="1726573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8"/>
            <p:cNvSpPr txBox="1"/>
            <p:nvPr/>
          </p:nvSpPr>
          <p:spPr>
            <a:xfrm>
              <a:off x="5351383" y="1726573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Balanced speed and accuracy.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9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0" name="Google Shape;700;p59"/>
          <p:cNvGrpSpPr/>
          <p:nvPr/>
        </p:nvGrpSpPr>
        <p:grpSpPr>
          <a:xfrm>
            <a:off x="0" y="912448"/>
            <a:ext cx="548639" cy="505095"/>
            <a:chOff x="3940602" y="308034"/>
            <a:chExt cx="2116791" cy="3428999"/>
          </a:xfrm>
        </p:grpSpPr>
        <p:sp>
          <p:nvSpPr>
            <p:cNvPr id="701" name="Google Shape;701;p59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59"/>
          <p:cNvSpPr/>
          <p:nvPr/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9"/>
          <p:cNvSpPr txBox="1"/>
          <p:nvPr>
            <p:ph type="title"/>
          </p:nvPr>
        </p:nvSpPr>
        <p:spPr>
          <a:xfrm>
            <a:off x="782723" y="607424"/>
            <a:ext cx="7629757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" sz="4000"/>
              <a:t>RT-DETR (HF) Performance</a:t>
            </a:r>
            <a:endParaRPr/>
          </a:p>
        </p:txBody>
      </p:sp>
      <p:cxnSp>
        <p:nvCxnSpPr>
          <p:cNvPr id="706" name="Google Shape;706;p59"/>
          <p:cNvCxnSpPr/>
          <p:nvPr/>
        </p:nvCxnSpPr>
        <p:spPr>
          <a:xfrm rot="10800000">
            <a:off x="628650" y="4863985"/>
            <a:ext cx="78867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7" name="Google Shape;707;p59"/>
          <p:cNvGrpSpPr/>
          <p:nvPr/>
        </p:nvGrpSpPr>
        <p:grpSpPr>
          <a:xfrm>
            <a:off x="678451" y="2281034"/>
            <a:ext cx="7783829" cy="2371636"/>
            <a:chOff x="0" y="23860"/>
            <a:chExt cx="7783829" cy="3162181"/>
          </a:xfrm>
        </p:grpSpPr>
        <p:sp>
          <p:nvSpPr>
            <p:cNvPr id="708" name="Google Shape;708;p59"/>
            <p:cNvSpPr/>
            <p:nvPr/>
          </p:nvSpPr>
          <p:spPr>
            <a:xfrm>
              <a:off x="0" y="23860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9"/>
            <p:cNvSpPr txBox="1"/>
            <p:nvPr/>
          </p:nvSpPr>
          <p:spPr>
            <a:xfrm>
              <a:off x="0" y="23860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● mAP@0.5 = 0.695, mAP@[.5:.95] = 0.610</a:t>
              </a: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2675691" y="23860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9"/>
            <p:cNvSpPr txBox="1"/>
            <p:nvPr/>
          </p:nvSpPr>
          <p:spPr>
            <a:xfrm>
              <a:off x="2727939" y="23860"/>
              <a:ext cx="2380197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● </a:t>
              </a:r>
              <a:r>
                <a:rPr b="1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Strong attention-based localization</a:t>
              </a:r>
              <a:r>
                <a:rPr b="0" i="0" lang="en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in complex aerial scenes</a:t>
              </a: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5351383" y="23860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9"/>
            <p:cNvSpPr txBox="1"/>
            <p:nvPr/>
          </p:nvSpPr>
          <p:spPr>
            <a:xfrm>
              <a:off x="5351383" y="23860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Strong in urban scenes, tight bounding boxes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0" y="1726573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9"/>
            <p:cNvSpPr txBox="1"/>
            <p:nvPr/>
          </p:nvSpPr>
          <p:spPr>
            <a:xfrm>
              <a:off x="0" y="1726573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● </a:t>
              </a:r>
              <a:r>
                <a:rPr b="1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Best AP classes</a:t>
              </a: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trees, fence, bungalow</a:t>
              </a: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2675691" y="1726573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9"/>
            <p:cNvSpPr txBox="1"/>
            <p:nvPr/>
          </p:nvSpPr>
          <p:spPr>
            <a:xfrm>
              <a:off x="2675691" y="1726573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</a:t>
              </a: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Weak on ultra-thin/pole detection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5351383" y="1726573"/>
              <a:ext cx="2432446" cy="1459468"/>
            </a:xfrm>
            <a:prstGeom prst="rect">
              <a:avLst/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9"/>
            <p:cNvSpPr txBox="1"/>
            <p:nvPr/>
          </p:nvSpPr>
          <p:spPr>
            <a:xfrm>
              <a:off x="5351383" y="1726573"/>
              <a:ext cx="2432446" cy="145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● </a:t>
              </a:r>
              <a:r>
                <a:rPr b="1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Moderate GPU load</a:t>
              </a: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real-time capable</a:t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0"/>
          <p:cNvSpPr/>
          <p:nvPr/>
        </p:nvSpPr>
        <p:spPr>
          <a:xfrm>
            <a:off x="0" y="0"/>
            <a:ext cx="3614166" cy="5143500"/>
          </a:xfrm>
          <a:custGeom>
            <a:rect b="b" l="l" r="r" t="t"/>
            <a:pathLst>
              <a:path extrusionOk="0" h="6858000" w="4818889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l" dist="38100">
              <a:srgbClr val="D8D8D8">
                <a:alpha val="4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60"/>
          <p:cNvSpPr/>
          <p:nvPr/>
        </p:nvSpPr>
        <p:spPr>
          <a:xfrm>
            <a:off x="0" y="0"/>
            <a:ext cx="3608608" cy="5143500"/>
          </a:xfrm>
          <a:custGeom>
            <a:rect b="b" l="l" r="r" t="t"/>
            <a:pathLst>
              <a:path extrusionOk="0" h="6858000" w="4811477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60"/>
          <p:cNvSpPr txBox="1"/>
          <p:nvPr>
            <p:ph type="title"/>
          </p:nvPr>
        </p:nvSpPr>
        <p:spPr>
          <a:xfrm>
            <a:off x="466344" y="870966"/>
            <a:ext cx="2702052" cy="3394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" sz="3500"/>
              <a:t>Model Comparison Summary</a:t>
            </a:r>
            <a:endParaRPr/>
          </a:p>
        </p:txBody>
      </p:sp>
      <p:sp>
        <p:nvSpPr>
          <p:cNvPr id="728" name="Google Shape;728;p60"/>
          <p:cNvSpPr/>
          <p:nvPr/>
        </p:nvSpPr>
        <p:spPr>
          <a:xfrm>
            <a:off x="0" y="2311146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9" name="Google Shape;729;p60"/>
          <p:cNvGrpSpPr/>
          <p:nvPr/>
        </p:nvGrpSpPr>
        <p:grpSpPr>
          <a:xfrm>
            <a:off x="3861563" y="515254"/>
            <a:ext cx="4913410" cy="4127610"/>
            <a:chOff x="-213389" y="10350"/>
            <a:chExt cx="4913410" cy="5503480"/>
          </a:xfrm>
        </p:grpSpPr>
        <p:sp>
          <p:nvSpPr>
            <p:cNvPr id="730" name="Google Shape;730;p60"/>
            <p:cNvSpPr/>
            <p:nvPr/>
          </p:nvSpPr>
          <p:spPr>
            <a:xfrm>
              <a:off x="-213389" y="10350"/>
              <a:ext cx="4773168" cy="115644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0"/>
            <p:cNvSpPr/>
            <p:nvPr/>
          </p:nvSpPr>
          <p:spPr>
            <a:xfrm>
              <a:off x="136436" y="270551"/>
              <a:ext cx="636046" cy="63604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0"/>
            <p:cNvSpPr/>
            <p:nvPr/>
          </p:nvSpPr>
          <p:spPr>
            <a:xfrm>
              <a:off x="1122308" y="10350"/>
              <a:ext cx="2147925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0"/>
            <p:cNvSpPr txBox="1"/>
            <p:nvPr/>
          </p:nvSpPr>
          <p:spPr>
            <a:xfrm>
              <a:off x="1122308" y="10350"/>
              <a:ext cx="2147925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2375" lIns="122375" spcFirstLastPara="1" rIns="122375" wrap="square" tIns="12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YOLOv11: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0"/>
            <p:cNvSpPr/>
            <p:nvPr/>
          </p:nvSpPr>
          <p:spPr>
            <a:xfrm>
              <a:off x="2539919" y="103545"/>
              <a:ext cx="2084945" cy="902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0"/>
            <p:cNvSpPr txBox="1"/>
            <p:nvPr/>
          </p:nvSpPr>
          <p:spPr>
            <a:xfrm>
              <a:off x="2539919" y="103545"/>
              <a:ext cx="2084945" cy="902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8225" lIns="108225" spcFirstLastPara="1" rIns="108225" wrap="square" tIns="108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• Highest mAP &amp; real-time speed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• Best for dense drone navigation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0"/>
            <p:cNvSpPr/>
            <p:nvPr/>
          </p:nvSpPr>
          <p:spPr>
            <a:xfrm>
              <a:off x="-213389" y="1455911"/>
              <a:ext cx="4773168" cy="115644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0"/>
            <p:cNvSpPr/>
            <p:nvPr/>
          </p:nvSpPr>
          <p:spPr>
            <a:xfrm>
              <a:off x="136436" y="1716112"/>
              <a:ext cx="636046" cy="63604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0"/>
            <p:cNvSpPr/>
            <p:nvPr/>
          </p:nvSpPr>
          <p:spPr>
            <a:xfrm>
              <a:off x="930155" y="1455911"/>
              <a:ext cx="2147925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0"/>
            <p:cNvSpPr txBox="1"/>
            <p:nvPr/>
          </p:nvSpPr>
          <p:spPr>
            <a:xfrm>
              <a:off x="930155" y="1455911"/>
              <a:ext cx="2147925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2375" lIns="122375" spcFirstLastPara="1" rIns="122375" wrap="square" tIns="12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50"/>
                <a:buFont typeface="Calibri"/>
                <a:buNone/>
              </a:pPr>
              <a:r>
                <a:rPr b="0" i="0" lang="en" sz="21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Faster R-CNN: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2612715" y="1455911"/>
              <a:ext cx="1912869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0"/>
            <p:cNvSpPr txBox="1"/>
            <p:nvPr/>
          </p:nvSpPr>
          <p:spPr>
            <a:xfrm>
              <a:off x="2612715" y="1455911"/>
              <a:ext cx="1912869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2375" lIns="122375" spcFirstLastPara="1" rIns="122375" wrap="square" tIns="12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• Robust under occlusion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• High medium-object recall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-213389" y="2901472"/>
              <a:ext cx="4773168" cy="115644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136436" y="3161672"/>
              <a:ext cx="636046" cy="63604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1122308" y="2901472"/>
              <a:ext cx="2147925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0"/>
            <p:cNvSpPr txBox="1"/>
            <p:nvPr/>
          </p:nvSpPr>
          <p:spPr>
            <a:xfrm>
              <a:off x="1059756" y="2901473"/>
              <a:ext cx="2210477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2375" lIns="122375" spcFirstLastPara="1" rIns="122375" wrap="square" tIns="12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RetinaNet: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0"/>
            <p:cNvSpPr/>
            <p:nvPr/>
          </p:nvSpPr>
          <p:spPr>
            <a:xfrm>
              <a:off x="2554307" y="2927977"/>
              <a:ext cx="2145714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0"/>
            <p:cNvSpPr txBox="1"/>
            <p:nvPr/>
          </p:nvSpPr>
          <p:spPr>
            <a:xfrm>
              <a:off x="2554307" y="2927977"/>
              <a:ext cx="2145714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2375" lIns="122375" spcFirstLastPara="1" rIns="122375" wrap="square" tIns="12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• Balanced recall &amp; precision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• Best for structured environments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0"/>
            <p:cNvSpPr/>
            <p:nvPr/>
          </p:nvSpPr>
          <p:spPr>
            <a:xfrm>
              <a:off x="-213389" y="4347032"/>
              <a:ext cx="4773168" cy="115644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0"/>
            <p:cNvSpPr/>
            <p:nvPr/>
          </p:nvSpPr>
          <p:spPr>
            <a:xfrm>
              <a:off x="136436" y="4607233"/>
              <a:ext cx="636046" cy="63604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0"/>
            <p:cNvSpPr/>
            <p:nvPr/>
          </p:nvSpPr>
          <p:spPr>
            <a:xfrm>
              <a:off x="910034" y="4357382"/>
              <a:ext cx="3434857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0"/>
            <p:cNvSpPr txBox="1"/>
            <p:nvPr/>
          </p:nvSpPr>
          <p:spPr>
            <a:xfrm>
              <a:off x="910034" y="4357382"/>
              <a:ext cx="3434857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2375" lIns="122375" spcFirstLastPara="1" rIns="122375" wrap="square" tIns="12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RT-DETR (HF):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" name="Google Shape;752;p60"/>
          <p:cNvGrpSpPr/>
          <p:nvPr/>
        </p:nvGrpSpPr>
        <p:grpSpPr>
          <a:xfrm>
            <a:off x="2021525" y="3648657"/>
            <a:ext cx="6826595" cy="936910"/>
            <a:chOff x="2554307" y="2927977"/>
            <a:chExt cx="6826595" cy="1249213"/>
          </a:xfrm>
        </p:grpSpPr>
        <p:sp>
          <p:nvSpPr>
            <p:cNvPr id="753" name="Google Shape;753;p60"/>
            <p:cNvSpPr/>
            <p:nvPr/>
          </p:nvSpPr>
          <p:spPr>
            <a:xfrm>
              <a:off x="2554307" y="2927977"/>
              <a:ext cx="2145714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60"/>
            <p:cNvSpPr txBox="1"/>
            <p:nvPr/>
          </p:nvSpPr>
          <p:spPr>
            <a:xfrm>
              <a:off x="7235188" y="3020742"/>
              <a:ext cx="2145714" cy="115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2375" lIns="122375" spcFirstLastPara="1" rIns="122375" wrap="square" tIns="1223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• </a:t>
              </a:r>
              <a:r>
                <a:rPr b="0" i="0" lang="en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Attention-based detection in cluttered scenes</a:t>
              </a:r>
              <a:br>
                <a:rPr b="0" i="0" lang="en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1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• </a:t>
              </a:r>
              <a:r>
                <a:rPr b="0" i="0" lang="en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 for fine-grained, transformer-based localization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 flipH="1" rot="10800000">
            <a:off x="6096642" y="0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3000">
                <a:srgbClr val="4F81BD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1028697" y="261648"/>
            <a:ext cx="7533018" cy="658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000">
                <a:solidFill>
                  <a:srgbClr val="FFFFFF"/>
                </a:solidFill>
              </a:rPr>
              <a:t>Deliverables</a:t>
            </a:r>
            <a:endParaRPr/>
          </a:p>
        </p:txBody>
      </p:sp>
      <p:grpSp>
        <p:nvGrpSpPr>
          <p:cNvPr id="166" name="Google Shape;166;p25"/>
          <p:cNvGrpSpPr/>
          <p:nvPr/>
        </p:nvGrpSpPr>
        <p:grpSpPr>
          <a:xfrm>
            <a:off x="485725" y="1600857"/>
            <a:ext cx="8190504" cy="1946634"/>
            <a:chOff x="2683" y="841628"/>
            <a:chExt cx="8190504" cy="1946634"/>
          </a:xfrm>
        </p:grpSpPr>
        <p:sp>
          <p:nvSpPr>
            <p:cNvPr id="167" name="Google Shape;167;p25"/>
            <p:cNvSpPr/>
            <p:nvPr/>
          </p:nvSpPr>
          <p:spPr>
            <a:xfrm>
              <a:off x="231655" y="841628"/>
              <a:ext cx="716273" cy="716273"/>
            </a:xfrm>
            <a:prstGeom prst="ellipse">
              <a:avLst/>
            </a:prstGeom>
            <a:solidFill>
              <a:srgbClr val="BF5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84304" y="994276"/>
              <a:ext cx="410976" cy="41097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2683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5"/>
            <p:cNvSpPr txBox="1"/>
            <p:nvPr/>
          </p:nvSpPr>
          <p:spPr>
            <a:xfrm>
              <a:off x="2683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FRAMEWORK ANALYSIS: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EXPLORES THE CAPABILITIES OF AI MODELS (YOLOV11, RETINANET, FASTER R-CNN, RT-DETR) FOR AERIAL OBSTACLE DETECTION USING DRONE IMAGERY.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611362" y="841628"/>
              <a:ext cx="716273" cy="7162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764011" y="994276"/>
              <a:ext cx="410976" cy="41097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1382390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 txBox="1"/>
            <p:nvPr/>
          </p:nvSpPr>
          <p:spPr>
            <a:xfrm>
              <a:off x="1382390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DATASET UTILIZATION: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EMPLOYS THE DDOS DATASET TO TRAIN AND VALIDATE MODELS, EMPHASIZING DETECTION OF THIN AND HARD-TO-SEE AERIAL OBSTACLES.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3049945" y="841628"/>
              <a:ext cx="716273" cy="71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3202593" y="994276"/>
              <a:ext cx="410976" cy="41097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2762097" y="1781003"/>
              <a:ext cx="1291969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2762097" y="1781003"/>
              <a:ext cx="1291969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BENCHMARKING: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COMPARES MODELS USING KEY METRICS SUCH AS MAP, PRECISION, RECALL, IOU, LATENCY, AND ROBUSTNESS UNDER REAL-WORLD DRONE NAVIGATION SCENARIOS.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4488527" y="841628"/>
              <a:ext cx="716273" cy="716273"/>
            </a:xfrm>
            <a:prstGeom prst="ellipse">
              <a:avLst/>
            </a:prstGeom>
            <a:solidFill>
              <a:srgbClr val="49A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641176" y="994276"/>
              <a:ext cx="410976" cy="41097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4259554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4259554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CODE REPOSITORY: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PROVIDES CLEAN, REPRODUCIBLE CODE FOR TRAINING, INFERENCE, AND EVALUATION TO SUPPORT RESEARCH AND DEPLOYMENT.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5868234" y="841628"/>
              <a:ext cx="716273" cy="716273"/>
            </a:xfrm>
            <a:prstGeom prst="ellipse">
              <a:avLst/>
            </a:prstGeom>
            <a:solidFill>
              <a:srgbClr val="F795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6020883" y="994276"/>
              <a:ext cx="410976" cy="41097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5639262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 txBox="1"/>
            <p:nvPr/>
          </p:nvSpPr>
          <p:spPr>
            <a:xfrm>
              <a:off x="5639262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TECHNICAL REPORT: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DOCUMENTS METHODOLOGY, RESULTS, PERFORMANCE INSIGHTS TO GUIDE FUTURE IMPROVEMENTS, MODEL ADAPTATIONS.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7247941" y="841628"/>
              <a:ext cx="716273" cy="716273"/>
            </a:xfrm>
            <a:prstGeom prst="ellipse">
              <a:avLst/>
            </a:prstGeom>
            <a:solidFill>
              <a:srgbClr val="BF5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7400590" y="994276"/>
              <a:ext cx="410976" cy="41097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7018969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 txBox="1"/>
            <p:nvPr/>
          </p:nvSpPr>
          <p:spPr>
            <a:xfrm>
              <a:off x="7018969" y="1781003"/>
              <a:ext cx="1174218" cy="1007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DEPLOYED MODEL AND WEBSITE: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SHOWCASES THE BEST-PERFORMING MODEL WITH A LIVE WEB INTERFACE FOR INPUT TESTING AND DEMONSTRATION OF REAL-WORLD APPLICATION POTENTIAL.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1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1"/>
          <p:cNvSpPr/>
          <p:nvPr/>
        </p:nvSpPr>
        <p:spPr>
          <a:xfrm>
            <a:off x="835358" y="1676161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Comparison Table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61"/>
          <p:cNvGrpSpPr/>
          <p:nvPr/>
        </p:nvGrpSpPr>
        <p:grpSpPr>
          <a:xfrm>
            <a:off x="-2" y="2238744"/>
            <a:ext cx="548639" cy="505095"/>
            <a:chOff x="3940602" y="308034"/>
            <a:chExt cx="2116791" cy="3428999"/>
          </a:xfrm>
        </p:grpSpPr>
        <p:sp>
          <p:nvSpPr>
            <p:cNvPr id="762" name="Google Shape;762;p61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1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p61"/>
          <p:cNvSpPr/>
          <p:nvPr/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264357" y="293914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7" name="Google Shape;767;p61"/>
          <p:cNvGraphicFramePr/>
          <p:nvPr/>
        </p:nvGraphicFramePr>
        <p:xfrm>
          <a:off x="4441869" y="10715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{7BA7F88F-4610-40BB-BDF4-52B7E1CB2254}</a:tableStyleId>
              </a:tblPr>
              <a:tblGrid>
                <a:gridCol w="1078750"/>
                <a:gridCol w="724150"/>
                <a:gridCol w="767425"/>
                <a:gridCol w="742175"/>
                <a:gridCol w="839525"/>
              </a:tblGrid>
              <a:tr h="36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Metric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YOLOv11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Faster R-CNN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RetinaNet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RT-DETR (HF)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mAP@0.5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0.859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0.720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0.760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0.695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mAP@[0.5:0.95]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0.784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0.660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0.670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0.610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F1 Score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0.81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0.75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0.76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0.705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Best Classes (AP)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forest, trees, car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car, trees, forest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car, trees, bungalow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trees, fence, bungalow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Weak Classes (AP)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ultra-thin, wires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wires, ultra-thin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ultra-thin, wires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ultra-thin, poles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AP (small objects)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0.64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0.63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0.64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0.54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AR (medium objects)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0.80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0.80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0.80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0.76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Training Stability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High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Moderate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Moderate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Moderate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 u="none" cap="none" strike="noStrike"/>
                        <a:t>Visual Accuracy</a:t>
                      </a:r>
                      <a:endParaRPr sz="900" u="none" cap="none" strike="noStrike"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High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High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High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Medium-High</a:t>
                      </a:r>
                      <a:endParaRPr/>
                    </a:p>
                  </a:txBody>
                  <a:tcPr marT="30125" marB="30125" marR="60225" marL="60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2"/>
          <p:cNvSpPr txBox="1"/>
          <p:nvPr/>
        </p:nvSpPr>
        <p:spPr>
          <a:xfrm>
            <a:off x="487680" y="347870"/>
            <a:ext cx="69567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Improvement: Model Enhancements</a:t>
            </a:r>
            <a:endParaRPr/>
          </a:p>
        </p:txBody>
      </p:sp>
      <p:grpSp>
        <p:nvGrpSpPr>
          <p:cNvPr id="773" name="Google Shape;773;p62"/>
          <p:cNvGrpSpPr/>
          <p:nvPr/>
        </p:nvGrpSpPr>
        <p:grpSpPr>
          <a:xfrm>
            <a:off x="414418" y="1097346"/>
            <a:ext cx="7425732" cy="3210028"/>
            <a:chOff x="0" y="103145"/>
            <a:chExt cx="7425732" cy="3210028"/>
          </a:xfrm>
        </p:grpSpPr>
        <p:sp>
          <p:nvSpPr>
            <p:cNvPr id="774" name="Google Shape;774;p62"/>
            <p:cNvSpPr/>
            <p:nvPr/>
          </p:nvSpPr>
          <p:spPr>
            <a:xfrm>
              <a:off x="0" y="103145"/>
              <a:ext cx="7425732" cy="62126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2"/>
            <p:cNvSpPr txBox="1"/>
            <p:nvPr/>
          </p:nvSpPr>
          <p:spPr>
            <a:xfrm>
              <a:off x="30328" y="133473"/>
              <a:ext cx="7365076" cy="560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🔴 </a:t>
              </a:r>
              <a:r>
                <a:rPr b="1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YOLOv11</a:t>
              </a: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Custom anchor tuning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Trained over 450+ epochs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NMS and confidence threshold optimization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2"/>
            <p:cNvSpPr/>
            <p:nvPr/>
          </p:nvSpPr>
          <p:spPr>
            <a:xfrm>
              <a:off x="0" y="750335"/>
              <a:ext cx="7425732" cy="62126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 txBox="1"/>
            <p:nvPr/>
          </p:nvSpPr>
          <p:spPr>
            <a:xfrm>
              <a:off x="30328" y="780663"/>
              <a:ext cx="7365076" cy="560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🟢 </a:t>
              </a:r>
              <a:r>
                <a:rPr b="1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Detectron2 Models (Faster R-CNN, RetinaNet)</a:t>
              </a: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Adjusted batch size and learning rate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Trained on COCO-style aerial dataset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Separate hyperparameter tuning for each model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2"/>
            <p:cNvSpPr/>
            <p:nvPr/>
          </p:nvSpPr>
          <p:spPr>
            <a:xfrm>
              <a:off x="0" y="1397525"/>
              <a:ext cx="7425732" cy="62126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2"/>
            <p:cNvSpPr txBox="1"/>
            <p:nvPr/>
          </p:nvSpPr>
          <p:spPr>
            <a:xfrm>
              <a:off x="30328" y="1427853"/>
              <a:ext cx="7365076" cy="560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🟣 </a:t>
              </a:r>
              <a:r>
                <a:rPr b="1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RetinaNet (Detectron2)</a:t>
              </a: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Focal loss effectively addressed class imbalance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Maintained tight bounding boxes in structured environments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2"/>
            <p:cNvSpPr/>
            <p:nvPr/>
          </p:nvSpPr>
          <p:spPr>
            <a:xfrm>
              <a:off x="0" y="2044715"/>
              <a:ext cx="7425732" cy="62126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2"/>
            <p:cNvSpPr txBox="1"/>
            <p:nvPr/>
          </p:nvSpPr>
          <p:spPr>
            <a:xfrm>
              <a:off x="30328" y="2075043"/>
              <a:ext cx="7365076" cy="560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🔵 </a:t>
              </a:r>
              <a:r>
                <a:rPr b="1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RT-DETR (HF)</a:t>
              </a: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Transformer-specific learning rate scheduling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Dense query supervision for better convergence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Required careful batch size tuning to avoid memory overflow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0" y="2691904"/>
              <a:ext cx="7425732" cy="62126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2"/>
            <p:cNvSpPr txBox="1"/>
            <p:nvPr/>
          </p:nvSpPr>
          <p:spPr>
            <a:xfrm>
              <a:off x="30328" y="2722232"/>
              <a:ext cx="7365076" cy="560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⚙️ </a:t>
              </a:r>
              <a:r>
                <a:rPr b="1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All Models</a:t>
              </a: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Cross-model hyperparameter tuning improved generalization</a:t>
              </a:r>
              <a:b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COCOEvaluator and visual diagnostics guided training optimization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3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3"/>
          <p:cNvSpPr/>
          <p:nvPr/>
        </p:nvSpPr>
        <p:spPr>
          <a:xfrm flipH="1" rot="10800000">
            <a:off x="6096642" y="0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3"/>
          <p:cNvSpPr/>
          <p:nvPr/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3000">
                <a:srgbClr val="4F81BD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3"/>
          <p:cNvSpPr txBox="1"/>
          <p:nvPr>
            <p:ph type="title"/>
          </p:nvPr>
        </p:nvSpPr>
        <p:spPr>
          <a:xfrm>
            <a:off x="1028697" y="261648"/>
            <a:ext cx="7533018" cy="658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>
                <a:solidFill>
                  <a:srgbClr val="FFFFFF"/>
                </a:solidFill>
              </a:rPr>
              <a:t>Innovation: Architectural Advancements</a:t>
            </a:r>
            <a:endParaRPr sz="3200">
              <a:solidFill>
                <a:srgbClr val="FFFFFF"/>
              </a:solidFill>
            </a:endParaRPr>
          </a:p>
        </p:txBody>
      </p:sp>
      <p:grpSp>
        <p:nvGrpSpPr>
          <p:cNvPr id="793" name="Google Shape;793;p63"/>
          <p:cNvGrpSpPr/>
          <p:nvPr/>
        </p:nvGrpSpPr>
        <p:grpSpPr>
          <a:xfrm>
            <a:off x="487998" y="2053269"/>
            <a:ext cx="8185957" cy="2206932"/>
            <a:chOff x="4956" y="468835"/>
            <a:chExt cx="8185957" cy="2206932"/>
          </a:xfrm>
        </p:grpSpPr>
        <p:sp>
          <p:nvSpPr>
            <p:cNvPr id="794" name="Google Shape;794;p63"/>
            <p:cNvSpPr/>
            <p:nvPr/>
          </p:nvSpPr>
          <p:spPr>
            <a:xfrm>
              <a:off x="285002" y="468835"/>
              <a:ext cx="876041" cy="876041"/>
            </a:xfrm>
            <a:prstGeom prst="ellipse">
              <a:avLst/>
            </a:prstGeom>
            <a:solidFill>
              <a:srgbClr val="BF5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>
              <a:off x="471700" y="655533"/>
              <a:ext cx="502646" cy="50264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>
              <a:off x="4956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3"/>
            <p:cNvSpPr txBox="1"/>
            <p:nvPr/>
          </p:nvSpPr>
          <p:spPr>
            <a:xfrm>
              <a:off x="4956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🧪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YOLOV11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LIGHTWEIGHT, SINGLE-STAGE CNN ARCHITECTURE OPTIMIZED FOR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REAL-TIME INFERENCE AND LOW LATENCY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3"/>
            <p:cNvSpPr/>
            <p:nvPr/>
          </p:nvSpPr>
          <p:spPr>
            <a:xfrm>
              <a:off x="1972458" y="468835"/>
              <a:ext cx="876041" cy="8760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2159156" y="655533"/>
              <a:ext cx="502646" cy="50264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3"/>
            <p:cNvSpPr/>
            <p:nvPr/>
          </p:nvSpPr>
          <p:spPr>
            <a:xfrm>
              <a:off x="1692413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3"/>
            <p:cNvSpPr txBox="1"/>
            <p:nvPr/>
          </p:nvSpPr>
          <p:spPr>
            <a:xfrm>
              <a:off x="1692413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🖥️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FASTER R-CNN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TWO-STAGE ARCHITECTURE WITH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 PROPOSALS AND REFINED CLASSIFICATION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ROBUST UNDER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OCCLUSION AND CLUTTER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3"/>
            <p:cNvSpPr/>
            <p:nvPr/>
          </p:nvSpPr>
          <p:spPr>
            <a:xfrm>
              <a:off x="3659914" y="468835"/>
              <a:ext cx="876041" cy="8760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3"/>
            <p:cNvSpPr/>
            <p:nvPr/>
          </p:nvSpPr>
          <p:spPr>
            <a:xfrm>
              <a:off x="3846612" y="655533"/>
              <a:ext cx="502646" cy="50264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3379869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3"/>
            <p:cNvSpPr txBox="1"/>
            <p:nvPr/>
          </p:nvSpPr>
          <p:spPr>
            <a:xfrm>
              <a:off x="3379869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🧬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RETINANET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SINGLE-STAGE DETECTOR USING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FOCAL LOSS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TO ADDRESS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CLASS IMBALANCE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EFFECTIVE FOR SMALL AND MID-SIZE OBSTACLES.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5347371" y="468835"/>
              <a:ext cx="876041" cy="876041"/>
            </a:xfrm>
            <a:prstGeom prst="ellipse">
              <a:avLst/>
            </a:prstGeom>
            <a:solidFill>
              <a:srgbClr val="49A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5534068" y="655533"/>
              <a:ext cx="502646" cy="50264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5067325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3"/>
            <p:cNvSpPr txBox="1"/>
            <p:nvPr/>
          </p:nvSpPr>
          <p:spPr>
            <a:xfrm>
              <a:off x="5067325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🧠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RT-DETR (HF)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TRANSFORMER-BASED ARCHITECTURE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WITH END-TO-END ATTENTION, ELIMINATING NMS FOR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PRECISE CONTEXTUAL DETECTION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7034827" y="468835"/>
              <a:ext cx="876041" cy="876041"/>
            </a:xfrm>
            <a:prstGeom prst="ellipse">
              <a:avLst/>
            </a:prstGeom>
            <a:solidFill>
              <a:srgbClr val="F795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7221524" y="655533"/>
              <a:ext cx="502646" cy="50264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6754781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3"/>
            <p:cNvSpPr txBox="1"/>
            <p:nvPr/>
          </p:nvSpPr>
          <p:spPr>
            <a:xfrm>
              <a:off x="6754781" y="1617742"/>
              <a:ext cx="1436132" cy="105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🔁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EVALUATION PIPELINE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b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UNIFIED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COCO-FORMAT DATASET AND COCOEVALUATOR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ENABLED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STANDARDIZED BENCHMARKING ACROSS MODELS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4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4"/>
          <p:cNvSpPr/>
          <p:nvPr/>
        </p:nvSpPr>
        <p:spPr>
          <a:xfrm>
            <a:off x="0" y="0"/>
            <a:ext cx="3125454" cy="51435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4"/>
          <p:cNvSpPr txBox="1"/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3400">
                <a:solidFill>
                  <a:srgbClr val="FFFFFF"/>
                </a:solidFill>
              </a:rPr>
              <a:t>Model Deployment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821" name="Google Shape;821;p64"/>
          <p:cNvSpPr/>
          <p:nvPr/>
        </p:nvSpPr>
        <p:spPr>
          <a:xfrm flipH="1" rot="10800000">
            <a:off x="5662801" y="1841609"/>
            <a:ext cx="3062575" cy="3062575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4"/>
          <p:cNvSpPr txBox="1"/>
          <p:nvPr>
            <p:ph idx="1" type="body"/>
          </p:nvPr>
        </p:nvSpPr>
        <p:spPr>
          <a:xfrm>
            <a:off x="3335481" y="443508"/>
            <a:ext cx="5179868" cy="418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🛟 </a:t>
            </a:r>
            <a:r>
              <a:rPr b="1" lang="en" sz="1500"/>
              <a:t>Hosting</a:t>
            </a:r>
            <a:r>
              <a:rPr lang="en" sz="1500"/>
              <a:t>:</a:t>
            </a:r>
            <a:br>
              <a:rPr lang="en" sz="1500"/>
            </a:br>
            <a:r>
              <a:rPr lang="en" sz="1500"/>
              <a:t>Hosted on </a:t>
            </a:r>
            <a:r>
              <a:rPr b="1" lang="en" sz="1500"/>
              <a:t>Hugging Face Spaces</a:t>
            </a:r>
            <a:r>
              <a:rPr lang="en" sz="1500"/>
              <a:t> using </a:t>
            </a:r>
            <a:r>
              <a:rPr b="1" lang="en" sz="1500"/>
              <a:t>Streamlit</a:t>
            </a:r>
            <a:r>
              <a:rPr lang="en" sz="1500"/>
              <a:t> for interactive demo and testing.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💻 </a:t>
            </a:r>
            <a:r>
              <a:rPr b="1" lang="en" sz="1500"/>
              <a:t>GPU-backed Deployment</a:t>
            </a:r>
            <a:r>
              <a:rPr lang="en" sz="1500"/>
              <a:t>:</a:t>
            </a:r>
            <a:br>
              <a:rPr lang="en" sz="1500"/>
            </a:br>
            <a:r>
              <a:rPr lang="en" sz="1500"/>
              <a:t>Supports </a:t>
            </a:r>
            <a:r>
              <a:rPr b="1" lang="en" sz="1500"/>
              <a:t>model selection UI</a:t>
            </a:r>
            <a:r>
              <a:rPr lang="en" sz="1500"/>
              <a:t> and </a:t>
            </a:r>
            <a:r>
              <a:rPr b="1" lang="en" sz="1500"/>
              <a:t>input image caching</a:t>
            </a:r>
            <a:r>
              <a:rPr lang="en" sz="1500"/>
              <a:t> for smooth inference.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🚁 </a:t>
            </a:r>
            <a:r>
              <a:rPr b="1" lang="en" sz="1500"/>
              <a:t>YOLOv11</a:t>
            </a:r>
            <a:r>
              <a:rPr lang="en" sz="1500"/>
              <a:t>:</a:t>
            </a:r>
            <a:br>
              <a:rPr lang="en" sz="1500"/>
            </a:br>
            <a:r>
              <a:rPr lang="en" sz="1500"/>
              <a:t>Fastest inference, ideal for </a:t>
            </a:r>
            <a:r>
              <a:rPr b="1" lang="en" sz="1500"/>
              <a:t>real-time drone navigation</a:t>
            </a:r>
            <a:r>
              <a:rPr lang="en" sz="1500"/>
              <a:t> and quick decision-making.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🖥️ </a:t>
            </a:r>
            <a:r>
              <a:rPr b="1" lang="en" sz="1500"/>
              <a:t>Faster R-CNN</a:t>
            </a:r>
            <a:r>
              <a:rPr lang="en" sz="1500"/>
              <a:t>:</a:t>
            </a:r>
            <a:br>
              <a:rPr lang="en" sz="1500"/>
            </a:br>
            <a:r>
              <a:rPr lang="en" sz="1500"/>
              <a:t>Most robust for </a:t>
            </a:r>
            <a:r>
              <a:rPr b="1" lang="en" sz="1500"/>
              <a:t>complex scenes</a:t>
            </a:r>
            <a:r>
              <a:rPr lang="en" sz="1500"/>
              <a:t>, effective in detecting </a:t>
            </a:r>
            <a:r>
              <a:rPr b="1" lang="en" sz="1500"/>
              <a:t>occluded or overlapping objects</a:t>
            </a:r>
            <a:r>
              <a:rPr lang="en" sz="1500"/>
              <a:t>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📐 </a:t>
            </a:r>
            <a:r>
              <a:rPr b="1" lang="en" sz="1500"/>
              <a:t>RetinaNet</a:t>
            </a:r>
            <a:r>
              <a:rPr lang="en" sz="1500"/>
              <a:t>:</a:t>
            </a:r>
            <a:br>
              <a:rPr lang="en" sz="1500"/>
            </a:br>
            <a:r>
              <a:rPr lang="en" sz="1500"/>
              <a:t>Delivers </a:t>
            </a:r>
            <a:r>
              <a:rPr b="1" lang="en" sz="1500"/>
              <a:t>balanced performance</a:t>
            </a:r>
            <a:r>
              <a:rPr lang="en" sz="1500"/>
              <a:t> and accurate detection in </a:t>
            </a:r>
            <a:r>
              <a:rPr b="1" lang="en" sz="1500"/>
              <a:t>structured environments</a:t>
            </a:r>
            <a:r>
              <a:rPr lang="en" sz="1500"/>
              <a:t>.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🧠 </a:t>
            </a:r>
            <a:r>
              <a:rPr b="1" lang="en" sz="1500"/>
              <a:t>RT-DETR (HF)</a:t>
            </a:r>
            <a:r>
              <a:rPr lang="en" sz="1500"/>
              <a:t>:</a:t>
            </a:r>
            <a:br>
              <a:rPr lang="en" sz="1500"/>
            </a:br>
            <a:r>
              <a:rPr lang="en" sz="1500"/>
              <a:t>Performs well in </a:t>
            </a:r>
            <a:r>
              <a:rPr b="1" lang="en" sz="1500"/>
              <a:t>cluttered scenes</a:t>
            </a:r>
            <a:r>
              <a:rPr lang="en" sz="1500"/>
              <a:t> using </a:t>
            </a:r>
            <a:r>
              <a:rPr b="1" lang="en" sz="1500"/>
              <a:t>transformer-based contextual reasoning</a:t>
            </a:r>
            <a:r>
              <a:rPr lang="en" sz="1500"/>
              <a:t> with moderate latency.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65"/>
          <p:cNvSpPr/>
          <p:nvPr/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rgbClr val="244061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/>
          <p:nvPr/>
        </p:nvSpPr>
        <p:spPr>
          <a:xfrm flipH="1" rot="10800000">
            <a:off x="6096642" y="26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5"/>
          <p:cNvSpPr/>
          <p:nvPr/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6000">
                <a:srgbClr val="000000">
                  <a:alpha val="0"/>
                </a:srgbClr>
              </a:gs>
              <a:gs pos="99000">
                <a:srgbClr val="000000">
                  <a:alpha val="86666"/>
                </a:srgbClr>
              </a:gs>
              <a:gs pos="100000">
                <a:srgbClr val="000000">
                  <a:alpha val="86666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5"/>
          <p:cNvSpPr/>
          <p:nvPr/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rgbClr val="4F81BD">
                  <a:alpha val="16862"/>
                </a:srgbClr>
              </a:gs>
              <a:gs pos="74000">
                <a:srgbClr val="244061">
                  <a:alpha val="0"/>
                </a:srgbClr>
              </a:gs>
              <a:gs pos="100000">
                <a:srgbClr val="244061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65"/>
          <p:cNvSpPr/>
          <p:nvPr>
            <p:ph type="title"/>
          </p:nvPr>
        </p:nvSpPr>
        <p:spPr>
          <a:xfrm>
            <a:off x="524785" y="264870"/>
            <a:ext cx="5318475" cy="673935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/>
          </a:p>
        </p:txBody>
      </p:sp>
      <p:pic>
        <p:nvPicPr>
          <p:cNvPr id="833" name="Google Shape;83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982" y="1658635"/>
            <a:ext cx="5230186" cy="282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8150" y="1571600"/>
            <a:ext cx="3530138" cy="291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6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6"/>
          <p:cNvSpPr txBox="1"/>
          <p:nvPr>
            <p:ph type="title"/>
          </p:nvPr>
        </p:nvSpPr>
        <p:spPr>
          <a:xfrm>
            <a:off x="1095775" y="1661451"/>
            <a:ext cx="3675108" cy="2052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&amp; Video Prediction</a:t>
            </a:r>
            <a:endParaRPr/>
          </a:p>
        </p:txBody>
      </p:sp>
      <p:grpSp>
        <p:nvGrpSpPr>
          <p:cNvPr id="841" name="Google Shape;841;p66"/>
          <p:cNvGrpSpPr/>
          <p:nvPr/>
        </p:nvGrpSpPr>
        <p:grpSpPr>
          <a:xfrm>
            <a:off x="-2" y="2286023"/>
            <a:ext cx="548639" cy="505095"/>
            <a:chOff x="3940602" y="308034"/>
            <a:chExt cx="2116791" cy="3428999"/>
          </a:xfrm>
        </p:grpSpPr>
        <p:sp>
          <p:nvSpPr>
            <p:cNvPr id="842" name="Google Shape;842;p66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6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6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p66"/>
          <p:cNvSpPr/>
          <p:nvPr/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6"/>
          <p:cNvSpPr/>
          <p:nvPr/>
        </p:nvSpPr>
        <p:spPr>
          <a:xfrm>
            <a:off x="5143500" y="193327"/>
            <a:ext cx="3627882" cy="22349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 generated image&#10;&#10;AI-generated content may be incorrect." id="847" name="Google Shape;847;p66"/>
          <p:cNvPicPr preferRelativeResize="0"/>
          <p:nvPr/>
        </p:nvPicPr>
        <p:blipFill rotWithShape="1">
          <a:blip r:embed="rId3">
            <a:alphaModFix/>
          </a:blip>
          <a:srcRect b="3" l="0" r="3406" t="0"/>
          <a:stretch/>
        </p:blipFill>
        <p:spPr>
          <a:xfrm>
            <a:off x="5365129" y="259601"/>
            <a:ext cx="3108835" cy="1707744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6"/>
          <p:cNvSpPr/>
          <p:nvPr/>
        </p:nvSpPr>
        <p:spPr>
          <a:xfrm>
            <a:off x="5143500" y="2596689"/>
            <a:ext cx="3627882" cy="22349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66"/>
          <p:cNvPicPr preferRelativeResize="0"/>
          <p:nvPr/>
        </p:nvPicPr>
        <p:blipFill rotWithShape="1">
          <a:blip r:embed="rId4">
            <a:alphaModFix/>
          </a:blip>
          <a:srcRect b="12909" l="0" r="-1" t="4272"/>
          <a:stretch/>
        </p:blipFill>
        <p:spPr>
          <a:xfrm>
            <a:off x="5327012" y="2546811"/>
            <a:ext cx="3111977" cy="183631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6"/>
          <p:cNvSpPr txBox="1"/>
          <p:nvPr/>
        </p:nvSpPr>
        <p:spPr>
          <a:xfrm>
            <a:off x="6146849" y="2030210"/>
            <a:ext cx="16211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Prediction</a:t>
            </a:r>
            <a:endParaRPr/>
          </a:p>
        </p:txBody>
      </p:sp>
      <p:sp>
        <p:nvSpPr>
          <p:cNvPr id="851" name="Google Shape;851;p66"/>
          <p:cNvSpPr txBox="1"/>
          <p:nvPr/>
        </p:nvSpPr>
        <p:spPr>
          <a:xfrm>
            <a:off x="6289962" y="4453505"/>
            <a:ext cx="16820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Prediction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7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7"/>
          <p:cNvSpPr txBox="1"/>
          <p:nvPr/>
        </p:nvSpPr>
        <p:spPr>
          <a:xfrm>
            <a:off x="846235" y="1545149"/>
            <a:ext cx="3675108" cy="2052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 Results and GPT Analysis</a:t>
            </a:r>
            <a:endParaRPr/>
          </a:p>
        </p:txBody>
      </p:sp>
      <p:grpSp>
        <p:nvGrpSpPr>
          <p:cNvPr id="858" name="Google Shape;858;p67"/>
          <p:cNvGrpSpPr/>
          <p:nvPr/>
        </p:nvGrpSpPr>
        <p:grpSpPr>
          <a:xfrm>
            <a:off x="-2" y="2286023"/>
            <a:ext cx="548639" cy="505095"/>
            <a:chOff x="3940602" y="308034"/>
            <a:chExt cx="2116791" cy="3428999"/>
          </a:xfrm>
        </p:grpSpPr>
        <p:sp>
          <p:nvSpPr>
            <p:cNvPr id="859" name="Google Shape;859;p67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7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7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2" name="Google Shape;862;p67"/>
          <p:cNvSpPr/>
          <p:nvPr/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7"/>
          <p:cNvSpPr/>
          <p:nvPr/>
        </p:nvSpPr>
        <p:spPr>
          <a:xfrm>
            <a:off x="5143500" y="193327"/>
            <a:ext cx="3627882" cy="22349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0389" y="192851"/>
            <a:ext cx="3451865" cy="2234972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7"/>
          <p:cNvSpPr/>
          <p:nvPr/>
        </p:nvSpPr>
        <p:spPr>
          <a:xfrm>
            <a:off x="5143500" y="2596689"/>
            <a:ext cx="3627882" cy="22349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0389" y="2747245"/>
            <a:ext cx="3180097" cy="207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8"/>
          <p:cNvSpPr/>
          <p:nvPr/>
        </p:nvSpPr>
        <p:spPr>
          <a:xfrm flipH="1" rot="3967198">
            <a:off x="6473511" y="367870"/>
            <a:ext cx="2240924" cy="2240924"/>
          </a:xfrm>
          <a:prstGeom prst="arc">
            <a:avLst>
              <a:gd fmla="val 14441841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68"/>
          <p:cNvSpPr txBox="1"/>
          <p:nvPr>
            <p:ph type="title"/>
          </p:nvPr>
        </p:nvSpPr>
        <p:spPr>
          <a:xfrm>
            <a:off x="538471" y="321176"/>
            <a:ext cx="7330911" cy="9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800"/>
              <a:t>Machine Learning Model Prototyping &amp; Results</a:t>
            </a:r>
            <a:endParaRPr sz="2800"/>
          </a:p>
        </p:txBody>
      </p:sp>
      <p:sp>
        <p:nvSpPr>
          <p:cNvPr id="874" name="Google Shape;874;p68"/>
          <p:cNvSpPr/>
          <p:nvPr/>
        </p:nvSpPr>
        <p:spPr>
          <a:xfrm flipH="1">
            <a:off x="0" y="4114800"/>
            <a:ext cx="2004647" cy="1028700"/>
          </a:xfrm>
          <a:custGeom>
            <a:rect b="b" l="l" r="r" t="t"/>
            <a:pathLst>
              <a:path extrusionOk="0" h="1371600" w="2672863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471" y="2030849"/>
            <a:ext cx="3102504" cy="1526998"/>
          </a:xfrm>
          <a:custGeom>
            <a:rect b="b" l="l" r="r" t="t"/>
            <a:pathLst>
              <a:path extrusionOk="0" h="5643794" w="4777381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76" name="Google Shape;876;p68"/>
          <p:cNvSpPr txBox="1"/>
          <p:nvPr>
            <p:ph idx="1" type="body"/>
          </p:nvPr>
        </p:nvSpPr>
        <p:spPr>
          <a:xfrm>
            <a:off x="3851564" y="1163782"/>
            <a:ext cx="4843549" cy="3575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200"/>
              <a:t>Prototyping</a:t>
            </a:r>
            <a:endParaRPr sz="1200"/>
          </a:p>
          <a:p>
            <a:pPr indent="-29845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000"/>
              <a:t>On a small subset of images, we utilized a YOLOV11 object detection framework to detect obstacles such as ultra-thin structures, small meshes, and tree branches relevant to drone navigation. The implementation leveraged PyTorch and ultralytics YOLO libraries for model building, training, and evaluation, focusing on robustness and accuracy.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000"/>
              <a:t>The dataset was preprocessed and annotated to ensure accurate model training, with particular attention given to underrepresented obstacle types to improve detection capability.</a:t>
            </a:r>
            <a:endParaRPr/>
          </a:p>
          <a:p>
            <a:pPr indent="0" lvl="0" marL="158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latin typeface="Arial"/>
                <a:ea typeface="Arial"/>
                <a:cs typeface="Arial"/>
                <a:sym typeface="Arial"/>
              </a:rPr>
              <a:t>Setup</a:t>
            </a:r>
            <a:r>
              <a:rPr b="0" i="0" lang="en" sz="1000" u="none" cap="none" strike="noStrike">
                <a:latin typeface="Arial"/>
                <a:ea typeface="Arial"/>
                <a:cs typeface="Arial"/>
                <a:sym typeface="Arial"/>
              </a:rPr>
              <a:t>: The task is object detection with training for 500 epochs on 640x640 images and a batch size of 16. The model is configured for 11 classes (</a:t>
            </a:r>
            <a:r>
              <a:rPr b="0" i="0" lang="en" sz="1000" u="none" cap="none" strike="noStrike">
                <a:latin typeface="Roboto Mono"/>
                <a:ea typeface="Roboto Mono"/>
                <a:cs typeface="Roboto Mono"/>
                <a:sym typeface="Roboto Mono"/>
              </a:rPr>
              <a:t>nc=11</a:t>
            </a:r>
            <a:r>
              <a:rPr b="0" i="0" lang="en" sz="1000" u="none" cap="none" strike="noStrike"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latin typeface="Arial"/>
                <a:ea typeface="Arial"/>
                <a:cs typeface="Arial"/>
                <a:sym typeface="Arial"/>
              </a:rPr>
              <a:t>Architecture</a:t>
            </a:r>
            <a:r>
              <a:rPr b="0" i="0" lang="en" sz="1000" u="none" cap="none" strike="noStrike">
                <a:latin typeface="Arial"/>
                <a:ea typeface="Arial"/>
                <a:cs typeface="Arial"/>
                <a:sym typeface="Arial"/>
              </a:rPr>
              <a:t>: The model consists of 225 layers, including convolutional (</a:t>
            </a:r>
            <a:r>
              <a:rPr b="0" i="0" lang="en" sz="1000" u="none" cap="none" strike="noStrike">
                <a:latin typeface="Roboto Mono"/>
                <a:ea typeface="Roboto Mono"/>
                <a:cs typeface="Roboto Mono"/>
                <a:sym typeface="Roboto Mono"/>
              </a:rPr>
              <a:t>Conv</a:t>
            </a:r>
            <a:r>
              <a:rPr b="0" i="0" lang="en" sz="1000" u="none" cap="none" strike="noStrike">
                <a:latin typeface="Arial"/>
                <a:ea typeface="Arial"/>
                <a:cs typeface="Arial"/>
                <a:sym typeface="Arial"/>
              </a:rPr>
              <a:t>), feature-processing (</a:t>
            </a:r>
            <a:r>
              <a:rPr b="0" i="0" lang="en" sz="1000" u="none" cap="none" strike="noStrike">
                <a:latin typeface="Roboto Mono"/>
                <a:ea typeface="Roboto Mono"/>
                <a:cs typeface="Roboto Mono"/>
                <a:sym typeface="Roboto Mono"/>
              </a:rPr>
              <a:t>C2f</a:t>
            </a:r>
            <a:r>
              <a:rPr b="0" i="0" lang="en" sz="1000" u="none" cap="none" strike="noStrike">
                <a:latin typeface="Arial"/>
                <a:ea typeface="Arial"/>
                <a:cs typeface="Arial"/>
                <a:sym typeface="Arial"/>
              </a:rPr>
              <a:t>), spatial pooling (</a:t>
            </a:r>
            <a:r>
              <a:rPr b="0" i="0" lang="en" sz="1000" u="none" cap="none" strike="noStrike">
                <a:latin typeface="Roboto Mono"/>
                <a:ea typeface="Roboto Mono"/>
                <a:cs typeface="Roboto Mono"/>
                <a:sym typeface="Roboto Mono"/>
              </a:rPr>
              <a:t>SPPF</a:t>
            </a:r>
            <a:r>
              <a:rPr b="0" i="0" lang="en" sz="1000" u="none" cap="none" strike="noStrike">
                <a:latin typeface="Arial"/>
                <a:ea typeface="Arial"/>
                <a:cs typeface="Arial"/>
                <a:sym typeface="Arial"/>
              </a:rPr>
              <a:t>), and upsampling (</a:t>
            </a:r>
            <a:r>
              <a:rPr b="0" i="0" lang="en" sz="1000" u="none" cap="none" strike="noStrike">
                <a:latin typeface="Roboto Mono"/>
                <a:ea typeface="Roboto Mono"/>
                <a:cs typeface="Roboto Mono"/>
                <a:sym typeface="Roboto Mono"/>
              </a:rPr>
              <a:t>Upsample</a:t>
            </a:r>
            <a:r>
              <a:rPr b="0" i="0" lang="en" sz="1000" u="none" cap="none" strike="noStrike">
                <a:latin typeface="Arial"/>
                <a:ea typeface="Arial"/>
                <a:cs typeface="Arial"/>
                <a:sym typeface="Arial"/>
              </a:rPr>
              <a:t>) layers, along with a final </a:t>
            </a:r>
            <a:r>
              <a:rPr b="0" i="0" lang="en" sz="1000" u="none" cap="none" strike="noStrike">
                <a:latin typeface="Roboto Mono"/>
                <a:ea typeface="Roboto Mono"/>
                <a:cs typeface="Roboto Mono"/>
                <a:sym typeface="Roboto Mono"/>
              </a:rPr>
              <a:t>Detect</a:t>
            </a:r>
            <a:r>
              <a:rPr b="0" i="0" lang="en" sz="1000" u="none" cap="none" strike="noStrike">
                <a:latin typeface="Arial"/>
                <a:ea typeface="Arial"/>
                <a:cs typeface="Arial"/>
                <a:sym typeface="Arial"/>
              </a:rPr>
              <a:t> layer for outputting bounding boxes and class probabilities.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latin typeface="Arial"/>
                <a:ea typeface="Arial"/>
                <a:cs typeface="Arial"/>
                <a:sym typeface="Arial"/>
              </a:rPr>
              <a:t>Summary</a:t>
            </a:r>
            <a:r>
              <a:rPr b="0" i="0" lang="en" sz="1000" u="none" cap="none" strike="noStrike">
                <a:latin typeface="Arial"/>
                <a:ea typeface="Arial"/>
                <a:cs typeface="Arial"/>
                <a:sym typeface="Arial"/>
              </a:rPr>
              <a:t>: The model has 3 million parameters and gradients, with a computational cost of 8.2 GFLOPs, optimized for efficient real-time detection tasks.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256" y="1439894"/>
            <a:ext cx="4942153" cy="226103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9"/>
          <p:cNvSpPr/>
          <p:nvPr/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9"/>
          <p:cNvSpPr/>
          <p:nvPr/>
        </p:nvSpPr>
        <p:spPr>
          <a:xfrm>
            <a:off x="5650989" y="467456"/>
            <a:ext cx="3009130" cy="4205911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9"/>
          <p:cNvSpPr txBox="1"/>
          <p:nvPr>
            <p:ph type="title"/>
          </p:nvPr>
        </p:nvSpPr>
        <p:spPr>
          <a:xfrm>
            <a:off x="6039372" y="792480"/>
            <a:ext cx="2398245" cy="23443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Parameters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0"/>
          <p:cNvSpPr/>
          <p:nvPr/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rgbClr val="244061"/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0"/>
          <p:cNvSpPr/>
          <p:nvPr/>
        </p:nvSpPr>
        <p:spPr>
          <a:xfrm flipH="1" rot="10800000">
            <a:off x="6096642" y="26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0"/>
          <p:cNvSpPr/>
          <p:nvPr/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6000">
                <a:srgbClr val="000000">
                  <a:alpha val="0"/>
                </a:srgbClr>
              </a:gs>
              <a:gs pos="99000">
                <a:srgbClr val="000000">
                  <a:alpha val="86666"/>
                </a:srgbClr>
              </a:gs>
              <a:gs pos="100000">
                <a:srgbClr val="000000">
                  <a:alpha val="86666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0"/>
          <p:cNvSpPr/>
          <p:nvPr/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rgbClr val="4F81BD">
                  <a:alpha val="16862"/>
                </a:srgbClr>
              </a:gs>
              <a:gs pos="74000">
                <a:srgbClr val="244061">
                  <a:alpha val="0"/>
                </a:srgbClr>
              </a:gs>
              <a:gs pos="100000">
                <a:srgbClr val="244061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70"/>
          <p:cNvSpPr txBox="1"/>
          <p:nvPr>
            <p:ph type="title"/>
          </p:nvPr>
        </p:nvSpPr>
        <p:spPr>
          <a:xfrm>
            <a:off x="524785" y="264870"/>
            <a:ext cx="5318475" cy="6739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 Results </a:t>
            </a:r>
            <a:endParaRPr/>
          </a:p>
        </p:txBody>
      </p:sp>
      <p:pic>
        <p:nvPicPr>
          <p:cNvPr id="896" name="Google Shape;89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11" y="2052844"/>
            <a:ext cx="3848316" cy="216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8873" y="2080208"/>
            <a:ext cx="3848316" cy="2164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0" y="0"/>
            <a:ext cx="3125454" cy="51435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4100">
                <a:solidFill>
                  <a:srgbClr val="FFFFFF"/>
                </a:solidFill>
              </a:rPr>
              <a:t>Literature Survey</a:t>
            </a:r>
            <a:endParaRPr sz="4100">
              <a:solidFill>
                <a:srgbClr val="FFFFFF"/>
              </a:solidFill>
            </a:endParaRPr>
          </a:p>
        </p:txBody>
      </p:sp>
      <p:sp>
        <p:nvSpPr>
          <p:cNvPr id="198" name="Google Shape;198;p26"/>
          <p:cNvSpPr/>
          <p:nvPr/>
        </p:nvSpPr>
        <p:spPr>
          <a:xfrm flipH="1" rot="10800000">
            <a:off x="5662801" y="1841609"/>
            <a:ext cx="3062575" cy="3062575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25454" y="443508"/>
            <a:ext cx="5270401" cy="418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1. Obstacle Detection in UAVs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i="1" lang="en" sz="1200"/>
              <a:t>Mavrinac et al., 2020</a:t>
            </a:r>
            <a:r>
              <a:rPr lang="en" sz="1200"/>
              <a:t>: Highlighted need for lightweight, real-time models for aerial navigation.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i="1" lang="en" sz="1200"/>
              <a:t>Chen et al., 2019 (DOTA Dataset)</a:t>
            </a:r>
            <a:r>
              <a:rPr lang="en" sz="1200"/>
              <a:t>: Stressed importance of object scale, rotation, and class imbalance in aerial imagery.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i="1" lang="en" sz="1200"/>
              <a:t>Yang et al., 2018 (DDOS Dataset)</a:t>
            </a:r>
            <a:r>
              <a:rPr lang="en" sz="1200"/>
              <a:t>: Introduced drone-view dataset covering hard-to-detect objects like wires and poles.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2. CNN-based Object Detection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i="1" lang="en" sz="1200"/>
              <a:t>Redmon et al., 2016 – YOLO</a:t>
            </a:r>
            <a:r>
              <a:rPr lang="en" sz="1200"/>
              <a:t>: Pioneered real-time detection with single-shot architecture.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i="1" lang="en" sz="1200"/>
              <a:t>Lin et al., 2017 – RetinaNet</a:t>
            </a:r>
            <a:r>
              <a:rPr lang="en" sz="1200"/>
              <a:t>: Tackled class imbalance using </a:t>
            </a:r>
            <a:r>
              <a:rPr b="1" lang="en" sz="1200"/>
              <a:t>focal loss</a:t>
            </a:r>
            <a:r>
              <a:rPr lang="en" sz="1200"/>
              <a:t>; proven effective for small objects.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i="1" lang="en" sz="1200"/>
              <a:t>Ren et al., 2015 – Faster R-CNN</a:t>
            </a:r>
            <a:r>
              <a:rPr lang="en" sz="1200"/>
              <a:t>: Achieved high detection accuracy with RPN + region refinement.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3. Transformer-based Models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i="1" lang="en" sz="1200"/>
              <a:t>Carion et al., 2020 – DETR</a:t>
            </a:r>
            <a:r>
              <a:rPr lang="en" sz="1200"/>
              <a:t>: Introduced end-to-end object detection using transformers.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i="1" lang="en" sz="1200"/>
              <a:t>Zhang et al., 2023 – RT-DETR</a:t>
            </a:r>
            <a:r>
              <a:rPr lang="en" sz="1200"/>
              <a:t>: Proposed real-time DETR with hybrid encoder and dense supervision for small object detection.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1"/>
          <p:cNvSpPr txBox="1"/>
          <p:nvPr>
            <p:ph type="title"/>
          </p:nvPr>
        </p:nvSpPr>
        <p:spPr>
          <a:xfrm>
            <a:off x="905965" y="371434"/>
            <a:ext cx="4656270" cy="9718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600"/>
              <a:t>Results &amp; Conclusion: </a:t>
            </a:r>
            <a:br>
              <a:rPr b="1" lang="en" sz="2600"/>
            </a:br>
            <a:r>
              <a:rPr b="1" lang="en" sz="2600"/>
              <a:t>Training and Evaluation Metrics</a:t>
            </a:r>
            <a:endParaRPr b="1" sz="2600"/>
          </a:p>
        </p:txBody>
      </p:sp>
      <p:sp>
        <p:nvSpPr>
          <p:cNvPr id="904" name="Google Shape;904;p71"/>
          <p:cNvSpPr txBox="1"/>
          <p:nvPr>
            <p:ph idx="1" type="body"/>
          </p:nvPr>
        </p:nvSpPr>
        <p:spPr>
          <a:xfrm>
            <a:off x="582377" y="1985257"/>
            <a:ext cx="3986392" cy="2651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Key performance metrics achieved on the subset: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500"/>
              <a:t>Precision</a:t>
            </a:r>
            <a:r>
              <a:rPr lang="en" sz="1500"/>
              <a:t>: 0.874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500"/>
              <a:t>Recall</a:t>
            </a:r>
            <a:r>
              <a:rPr lang="en" sz="1500"/>
              <a:t>: 0.804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500"/>
              <a:t>mAP50</a:t>
            </a:r>
            <a:r>
              <a:rPr lang="en" sz="1500"/>
              <a:t>: 0.856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500"/>
              <a:t>mAP50-95</a:t>
            </a:r>
            <a:r>
              <a:rPr lang="en" sz="1500"/>
              <a:t>: 0.769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  <a:p>
            <a:pPr indent="-228600" lvl="0" marL="45720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id="905" name="Google Shape;905;p71"/>
          <p:cNvSpPr/>
          <p:nvPr/>
        </p:nvSpPr>
        <p:spPr>
          <a:xfrm flipH="1" rot="10800000">
            <a:off x="6092499" y="-3"/>
            <a:ext cx="3069391" cy="5143499"/>
          </a:xfrm>
          <a:prstGeom prst="rect">
            <a:avLst/>
          </a:prstGeom>
          <a:gradFill>
            <a:gsLst>
              <a:gs pos="0">
                <a:srgbClr val="000000">
                  <a:alpha val="93725"/>
                </a:srgbClr>
              </a:gs>
              <a:gs pos="8000">
                <a:srgbClr val="000000">
                  <a:alpha val="93725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71"/>
          <p:cNvSpPr/>
          <p:nvPr/>
        </p:nvSpPr>
        <p:spPr>
          <a:xfrm flipH="1" rot="10800000">
            <a:off x="6092499" y="-1"/>
            <a:ext cx="3069391" cy="4800276"/>
          </a:xfrm>
          <a:prstGeom prst="rect">
            <a:avLst/>
          </a:prstGeom>
          <a:gradFill>
            <a:gsLst>
              <a:gs pos="0">
                <a:srgbClr val="244061">
                  <a:alpha val="0"/>
                </a:srgbClr>
              </a:gs>
              <a:gs pos="31000">
                <a:srgbClr val="244061">
                  <a:alpha val="0"/>
                </a:srgbClr>
              </a:gs>
              <a:gs pos="100000">
                <a:srgbClr val="244061">
                  <a:alpha val="25882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71"/>
          <p:cNvSpPr/>
          <p:nvPr/>
        </p:nvSpPr>
        <p:spPr>
          <a:xfrm flipH="1" rot="10800000">
            <a:off x="6092499" y="-16"/>
            <a:ext cx="3051501" cy="4800291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72000">
                <a:srgbClr val="000000">
                  <a:alpha val="20784"/>
                </a:srgbClr>
              </a:gs>
              <a:gs pos="100000">
                <a:srgbClr val="000000">
                  <a:alpha val="20784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71"/>
          <p:cNvSpPr/>
          <p:nvPr/>
        </p:nvSpPr>
        <p:spPr>
          <a:xfrm flipH="1" rot="10800000">
            <a:off x="6092499" y="-7"/>
            <a:ext cx="2708601" cy="5143497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93000">
                <a:srgbClr val="000000">
                  <a:alpha val="28627"/>
                </a:srgbClr>
              </a:gs>
              <a:gs pos="100000">
                <a:srgbClr val="000000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9" name="Google Shape;90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1971" y="2067369"/>
            <a:ext cx="3402244" cy="164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2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72"/>
          <p:cNvSpPr txBox="1"/>
          <p:nvPr>
            <p:ph type="title"/>
          </p:nvPr>
        </p:nvSpPr>
        <p:spPr>
          <a:xfrm>
            <a:off x="442170" y="642135"/>
            <a:ext cx="3959556" cy="846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3000"/>
              <a:t>Big Query Results</a:t>
            </a:r>
            <a:endParaRPr b="1" sz="3000"/>
          </a:p>
        </p:txBody>
      </p:sp>
      <p:grpSp>
        <p:nvGrpSpPr>
          <p:cNvPr id="916" name="Google Shape;916;p72"/>
          <p:cNvGrpSpPr/>
          <p:nvPr/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917" name="Google Shape;917;p72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2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9" name="Google Shape;919;p72"/>
          <p:cNvSpPr/>
          <p:nvPr/>
        </p:nvSpPr>
        <p:spPr>
          <a:xfrm flipH="1">
            <a:off x="498813" y="1592865"/>
            <a:ext cx="373130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72"/>
          <p:cNvSpPr txBox="1"/>
          <p:nvPr>
            <p:ph idx="1" type="body"/>
          </p:nvPr>
        </p:nvSpPr>
        <p:spPr>
          <a:xfrm>
            <a:off x="443039" y="1747878"/>
            <a:ext cx="3958549" cy="2984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b="0" i="0" lang="en" sz="1500" u="none" cap="none" strike="noStrike">
                <a:latin typeface="Arial"/>
                <a:ea typeface="Arial"/>
                <a:cs typeface="Arial"/>
                <a:sym typeface="Arial"/>
              </a:rPr>
              <a:t>The images depict a Google BigQuery setup for querying metadata tables (test_metadata, train_metadata, validation_metadata) from a dataset named flight. </a:t>
            </a:r>
            <a:br>
              <a:rPr b="0" i="0" lang="en" sz="15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b="0" i="0" lang="en" sz="1500" u="none" cap="none" strike="noStrike">
                <a:latin typeface="Arial"/>
                <a:ea typeface="Arial"/>
                <a:cs typeface="Arial"/>
                <a:sym typeface="Arial"/>
              </a:rPr>
              <a:t>The query retrieves distinct entries from combined training and test datasets, with results showing data attributes like location, image_file, image_path, and depth_path for drone-related tasks.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id="921" name="Google Shape;921;p72"/>
          <p:cNvSpPr/>
          <p:nvPr/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72"/>
          <p:cNvSpPr/>
          <p:nvPr/>
        </p:nvSpPr>
        <p:spPr>
          <a:xfrm>
            <a:off x="5137265" y="268085"/>
            <a:ext cx="3634116" cy="219269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Google Shape;923;p72"/>
          <p:cNvPicPr preferRelativeResize="0"/>
          <p:nvPr/>
        </p:nvPicPr>
        <p:blipFill rotWithShape="1">
          <a:blip r:embed="rId3">
            <a:alphaModFix/>
          </a:blip>
          <a:srcRect b="656" l="0" r="-1" t="0"/>
          <a:stretch/>
        </p:blipFill>
        <p:spPr>
          <a:xfrm>
            <a:off x="5308740" y="572478"/>
            <a:ext cx="3298075" cy="188906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2"/>
          <p:cNvSpPr/>
          <p:nvPr/>
        </p:nvSpPr>
        <p:spPr>
          <a:xfrm>
            <a:off x="5137265" y="2629109"/>
            <a:ext cx="3634116" cy="219269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72"/>
          <p:cNvPicPr preferRelativeResize="0"/>
          <p:nvPr/>
        </p:nvPicPr>
        <p:blipFill rotWithShape="1">
          <a:blip r:embed="rId4">
            <a:alphaModFix/>
          </a:blip>
          <a:srcRect b="-2" l="0" r="19286" t="0"/>
          <a:stretch/>
        </p:blipFill>
        <p:spPr>
          <a:xfrm>
            <a:off x="5312567" y="2780920"/>
            <a:ext cx="3296677" cy="1889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3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73"/>
          <p:cNvSpPr txBox="1"/>
          <p:nvPr>
            <p:ph type="title"/>
          </p:nvPr>
        </p:nvSpPr>
        <p:spPr>
          <a:xfrm>
            <a:off x="596646" y="290197"/>
            <a:ext cx="7606349" cy="975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vs Base Model Performance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3"/>
          <p:cNvSpPr/>
          <p:nvPr/>
        </p:nvSpPr>
        <p:spPr>
          <a:xfrm rot="10800000">
            <a:off x="-1" y="1499133"/>
            <a:ext cx="8590945" cy="5862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73"/>
          <p:cNvSpPr/>
          <p:nvPr/>
        </p:nvSpPr>
        <p:spPr>
          <a:xfrm>
            <a:off x="0" y="1652309"/>
            <a:ext cx="8537521" cy="32009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3"/>
          <p:cNvSpPr txBox="1"/>
          <p:nvPr/>
        </p:nvSpPr>
        <p:spPr>
          <a:xfrm>
            <a:off x="4571999" y="2172271"/>
            <a:ext cx="3783204" cy="2594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YOLOv11 showed the largest improvement in both mAP@0.5 and mAP@[.5:.95], validating its tuning for real-time detection.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R-CNN and RetinaNet gained accuracy after dataset-specific fine-tuning, especially on small/overlapping objects.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RT-DETR had modest but consistent gains, especially in complex scene handling due to dense supervision optimization.</a:t>
            </a:r>
            <a:endParaRPr/>
          </a:p>
          <a:p>
            <a:pPr indent="889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89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73"/>
          <p:cNvSpPr/>
          <p:nvPr/>
        </p:nvSpPr>
        <p:spPr>
          <a:xfrm rot="5400000">
            <a:off x="8421030" y="1734770"/>
            <a:ext cx="586275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36" name="Google Shape;936;p73"/>
          <p:cNvGraphicFramePr/>
          <p:nvPr/>
        </p:nvGraphicFramePr>
        <p:xfrm>
          <a:off x="372689" y="1949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{980D6686-C20D-4448-BC01-F113645D7A9F}</a:tableStyleId>
              </a:tblPr>
              <a:tblGrid>
                <a:gridCol w="772825"/>
                <a:gridCol w="849550"/>
                <a:gridCol w="778400"/>
                <a:gridCol w="793700"/>
                <a:gridCol w="772025"/>
              </a:tblGrid>
              <a:tr h="64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Metric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YOLOv11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Faster R-CNN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RetinaNet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RT-DETR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</a:tr>
              <a:tr h="64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F1-Score (Base → Custom)</a:t>
                      </a:r>
                      <a:endParaRPr/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0.74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0.81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0.70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0.75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0.71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0.76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0.68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0.705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</a:tr>
              <a:tr h="64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AP (Small Objects)</a:t>
                      </a:r>
                      <a:endParaRPr/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0.53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0.64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0.48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0.63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0.49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0.64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0.45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0.54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</a:tr>
              <a:tr h="64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AR (Medium Objects)</a:t>
                      </a:r>
                      <a:endParaRPr/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0.74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0.80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0.72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0.80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0.73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0.80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0.71 → </a:t>
                      </a: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0.76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7750" marB="67750" marR="46250" marL="880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4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4"/>
          <p:cNvSpPr txBox="1"/>
          <p:nvPr>
            <p:ph type="title"/>
          </p:nvPr>
        </p:nvSpPr>
        <p:spPr>
          <a:xfrm>
            <a:off x="835357" y="1657004"/>
            <a:ext cx="3675108" cy="266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vs Base Model Performance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3" name="Google Shape;943;p74"/>
          <p:cNvGrpSpPr/>
          <p:nvPr/>
        </p:nvGrpSpPr>
        <p:grpSpPr>
          <a:xfrm>
            <a:off x="-2" y="2286023"/>
            <a:ext cx="548639" cy="505095"/>
            <a:chOff x="3940602" y="308034"/>
            <a:chExt cx="2116791" cy="3428999"/>
          </a:xfrm>
        </p:grpSpPr>
        <p:sp>
          <p:nvSpPr>
            <p:cNvPr id="944" name="Google Shape;944;p74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4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4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7" name="Google Shape;947;p74"/>
          <p:cNvSpPr/>
          <p:nvPr/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4"/>
          <p:cNvSpPr/>
          <p:nvPr/>
        </p:nvSpPr>
        <p:spPr>
          <a:xfrm>
            <a:off x="5143500" y="193327"/>
            <a:ext cx="3627882" cy="22349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74"/>
          <p:cNvPicPr preferRelativeResize="0"/>
          <p:nvPr/>
        </p:nvPicPr>
        <p:blipFill rotWithShape="1">
          <a:blip r:embed="rId3">
            <a:alphaModFix/>
          </a:blip>
          <a:srcRect b="1" l="8927" r="810" t="0"/>
          <a:stretch/>
        </p:blipFill>
        <p:spPr>
          <a:xfrm>
            <a:off x="4156267" y="371323"/>
            <a:ext cx="1974464" cy="1914005"/>
          </a:xfrm>
          <a:prstGeom prst="rect">
            <a:avLst/>
          </a:prstGeom>
          <a:noFill/>
          <a:ln>
            <a:noFill/>
          </a:ln>
          <a:effectLst>
            <a:outerShdw blurRad="149987" algn="ctr" dir="8460000" dist="250190">
              <a:srgbClr val="000000">
                <a:alpha val="27843"/>
              </a:srgbClr>
            </a:outerShdw>
          </a:effectLst>
        </p:spPr>
      </p:pic>
      <p:sp>
        <p:nvSpPr>
          <p:cNvPr id="950" name="Google Shape;950;p74"/>
          <p:cNvSpPr/>
          <p:nvPr/>
        </p:nvSpPr>
        <p:spPr>
          <a:xfrm>
            <a:off x="5143500" y="2596689"/>
            <a:ext cx="3627882" cy="223497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aph of a chart&#10;&#10;AI-generated content may be incorrect." id="951" name="Google Shape;951;p74"/>
          <p:cNvPicPr preferRelativeResize="0"/>
          <p:nvPr/>
        </p:nvPicPr>
        <p:blipFill rotWithShape="1">
          <a:blip r:embed="rId4">
            <a:alphaModFix/>
          </a:blip>
          <a:srcRect b="-2" l="8539" r="1452" t="0"/>
          <a:stretch/>
        </p:blipFill>
        <p:spPr>
          <a:xfrm>
            <a:off x="4161388" y="2757173"/>
            <a:ext cx="1974468" cy="1914005"/>
          </a:xfrm>
          <a:prstGeom prst="rect">
            <a:avLst/>
          </a:prstGeom>
          <a:noFill/>
          <a:ln>
            <a:noFill/>
          </a:ln>
          <a:effectLst>
            <a:outerShdw blurRad="149987" algn="ctr" dir="8460000" dist="250190">
              <a:srgbClr val="000000">
                <a:alpha val="27843"/>
              </a:srgbClr>
            </a:outerShdw>
          </a:effectLst>
        </p:spPr>
      </p:pic>
      <p:sp>
        <p:nvSpPr>
          <p:cNvPr id="952" name="Google Shape;952;p74"/>
          <p:cNvSpPr txBox="1"/>
          <p:nvPr/>
        </p:nvSpPr>
        <p:spPr>
          <a:xfrm>
            <a:off x="6366013" y="2887317"/>
            <a:ext cx="2305840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mAP@[0.5:0.95] Comparison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YOLOv11 saw a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+14% boost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custom mAP@[.5:.95].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models improved after tuning.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RT-DETR had modest gains, indicating potential with further fine-tuning.</a:t>
            </a:r>
            <a:endParaRPr/>
          </a:p>
        </p:txBody>
      </p:sp>
      <p:sp>
        <p:nvSpPr>
          <p:cNvPr id="953" name="Google Shape;953;p74"/>
          <p:cNvSpPr txBox="1"/>
          <p:nvPr/>
        </p:nvSpPr>
        <p:spPr>
          <a:xfrm>
            <a:off x="6296439" y="432352"/>
            <a:ext cx="2370293" cy="167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mAP@0.5 Comparison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YOLOv11 achieved the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mAP@0.5: 0.865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Custom-trained RetinaNet and Faster R-CNN saw gains of ~3–6%.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RT-DETR had the lowest mAP but still improved post-tuning.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5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75"/>
          <p:cNvSpPr/>
          <p:nvPr/>
        </p:nvSpPr>
        <p:spPr>
          <a:xfrm>
            <a:off x="0" y="0"/>
            <a:ext cx="3125454" cy="51435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75"/>
          <p:cNvSpPr txBox="1"/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700">
                <a:solidFill>
                  <a:srgbClr val="FFFFFF"/>
                </a:solidFill>
              </a:rPr>
              <a:t>Challenges Faced</a:t>
            </a:r>
            <a:endParaRPr sz="3700">
              <a:solidFill>
                <a:srgbClr val="FFFFFF"/>
              </a:solidFill>
            </a:endParaRPr>
          </a:p>
        </p:txBody>
      </p:sp>
      <p:sp>
        <p:nvSpPr>
          <p:cNvPr id="961" name="Google Shape;961;p75"/>
          <p:cNvSpPr/>
          <p:nvPr/>
        </p:nvSpPr>
        <p:spPr>
          <a:xfrm flipH="1" rot="10800000">
            <a:off x="5662801" y="1841609"/>
            <a:ext cx="3062575" cy="3062575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5"/>
          <p:cNvSpPr txBox="1"/>
          <p:nvPr>
            <p:ph idx="1" type="body"/>
          </p:nvPr>
        </p:nvSpPr>
        <p:spPr>
          <a:xfrm>
            <a:off x="3335481" y="443508"/>
            <a:ext cx="5179868" cy="418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1"/>
              <a:buFont typeface="Arial"/>
              <a:buNone/>
            </a:pPr>
            <a:r>
              <a:rPr b="1" lang="en" sz="2200"/>
              <a:t>Class Imbalance: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41"/>
              <a:buFont typeface="Arial"/>
              <a:buNone/>
            </a:pPr>
            <a:r>
              <a:rPr lang="en" sz="2200"/>
              <a:t>Underrepresented classes, such as ultra-thin structures and small meshes, were difficult for the model to detect effectively, leading to inconsistencies in predictions.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94"/>
              <a:buNone/>
            </a:pPr>
            <a:r>
              <a:rPr b="1" lang="en" sz="2200"/>
              <a:t>Limited Dataset Size: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41"/>
              <a:buFont typeface="Arial"/>
              <a:buNone/>
            </a:pPr>
            <a:r>
              <a:rPr lang="en" sz="2200"/>
              <a:t>Training on a small subset of images constrained the model’s ability to generalize, impacting performance on diverse and complex obstacle types.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6"/>
          <p:cNvSpPr/>
          <p:nvPr/>
        </p:nvSpPr>
        <p:spPr>
          <a:xfrm>
            <a:off x="0" y="0"/>
            <a:ext cx="9141714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6"/>
          <p:cNvSpPr txBox="1"/>
          <p:nvPr>
            <p:ph type="title"/>
          </p:nvPr>
        </p:nvSpPr>
        <p:spPr>
          <a:xfrm>
            <a:off x="325121" y="1455419"/>
            <a:ext cx="3556000" cy="19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3000"/>
              <a:t>Project Summary: Real-Time Drone Obstacle Detection System</a:t>
            </a:r>
            <a:endParaRPr sz="3000"/>
          </a:p>
        </p:txBody>
      </p:sp>
      <p:pic>
        <p:nvPicPr>
          <p:cNvPr descr="Robot" id="969" name="Google Shape;96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360" y="64389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6"/>
          <p:cNvSpPr txBox="1"/>
          <p:nvPr>
            <p:ph idx="1" type="body"/>
          </p:nvPr>
        </p:nvSpPr>
        <p:spPr>
          <a:xfrm>
            <a:off x="3881122" y="482600"/>
            <a:ext cx="4875528" cy="4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🚁 </a:t>
            </a:r>
            <a:r>
              <a:rPr b="1" lang="en" sz="1000"/>
              <a:t>Goal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000"/>
              <a:t>Develop a system for </a:t>
            </a:r>
            <a:r>
              <a:rPr b="1" lang="en" sz="1000"/>
              <a:t>real-time obstacle detection</a:t>
            </a:r>
            <a:r>
              <a:rPr lang="en" sz="1000"/>
              <a:t> to enhance drone safety and navigation.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🧠 </a:t>
            </a:r>
            <a:r>
              <a:rPr b="1" lang="en" sz="1000"/>
              <a:t>Models Used</a:t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000"/>
              <a:t>YOLOv11</a:t>
            </a:r>
            <a:r>
              <a:rPr lang="en" sz="1000"/>
              <a:t> – Fastest inference, ideal for real-time use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000"/>
              <a:t>Faster R-CNN</a:t>
            </a:r>
            <a:r>
              <a:rPr lang="en" sz="1000"/>
              <a:t> – Strong with small/occluded objects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000"/>
              <a:t>RetinaNet</a:t>
            </a:r>
            <a:r>
              <a:rPr lang="en" sz="1000"/>
              <a:t> – Balanced speed and accuracy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000"/>
              <a:t>RT-DETR (HF)</a:t>
            </a:r>
            <a:r>
              <a:rPr lang="en" sz="1000"/>
              <a:t> – Best in complex, dynamic environments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📊 </a:t>
            </a:r>
            <a:r>
              <a:rPr b="1" lang="en" sz="1000"/>
              <a:t>Evaluation Metrics</a:t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000"/>
              <a:t>Precision</a:t>
            </a:r>
            <a:r>
              <a:rPr lang="en" sz="1000"/>
              <a:t>, </a:t>
            </a:r>
            <a:r>
              <a:rPr b="1" lang="en" sz="1000"/>
              <a:t>Recall</a:t>
            </a:r>
            <a:r>
              <a:rPr lang="en" sz="1000"/>
              <a:t>, </a:t>
            </a:r>
            <a:r>
              <a:rPr b="1" lang="en" sz="1000"/>
              <a:t>F1-score</a:t>
            </a:r>
            <a:r>
              <a:rPr lang="en" sz="1000"/>
              <a:t>, </a:t>
            </a:r>
            <a:r>
              <a:rPr b="1" lang="en" sz="1000"/>
              <a:t>mAP@[0.5:0.95]</a:t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🛠️ </a:t>
            </a:r>
            <a:r>
              <a:rPr b="1" lang="en" sz="1000"/>
              <a:t>Pipeline Highlights</a:t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000"/>
              <a:t>Complete workflow: data ingestion → preprocessing → model training/testing → deployment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000"/>
              <a:t>Deployed via </a:t>
            </a:r>
            <a:r>
              <a:rPr b="1" lang="en" sz="1000"/>
              <a:t>Google Cloud</a:t>
            </a:r>
            <a:r>
              <a:rPr lang="en" sz="1000"/>
              <a:t> + </a:t>
            </a:r>
            <a:r>
              <a:rPr b="1" lang="en" sz="1000"/>
              <a:t>REST APIs</a:t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000"/>
              <a:t>Interactive UI built with </a:t>
            </a:r>
            <a:r>
              <a:rPr b="1" lang="en" sz="1000"/>
              <a:t>Streamlit</a:t>
            </a:r>
            <a:endParaRPr sz="10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✅ </a:t>
            </a:r>
            <a:r>
              <a:rPr b="1" lang="en" sz="1000"/>
              <a:t>Outcome</a:t>
            </a:r>
            <a:endParaRPr sz="10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000"/>
              <a:t>Built a deployable, accurate system combining strengths of multiple models—laying the groundwork for future drone AI applications.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7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7"/>
          <p:cNvSpPr/>
          <p:nvPr/>
        </p:nvSpPr>
        <p:spPr>
          <a:xfrm flipH="1" rot="10800000">
            <a:off x="6096642" y="0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7"/>
          <p:cNvSpPr/>
          <p:nvPr/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3000">
                <a:srgbClr val="4F81BD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77"/>
          <p:cNvSpPr txBox="1"/>
          <p:nvPr>
            <p:ph type="title"/>
          </p:nvPr>
        </p:nvSpPr>
        <p:spPr>
          <a:xfrm>
            <a:off x="553720" y="261648"/>
            <a:ext cx="8007995" cy="658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3600">
                <a:solidFill>
                  <a:srgbClr val="FFFFFF"/>
                </a:solidFill>
              </a:rPr>
              <a:t>Key Benefits</a:t>
            </a:r>
            <a:endParaRPr sz="3600">
              <a:solidFill>
                <a:srgbClr val="FFFFFF"/>
              </a:solidFill>
            </a:endParaRPr>
          </a:p>
        </p:txBody>
      </p:sp>
      <p:grpSp>
        <p:nvGrpSpPr>
          <p:cNvPr id="980" name="Google Shape;980;p77"/>
          <p:cNvGrpSpPr/>
          <p:nvPr/>
        </p:nvGrpSpPr>
        <p:grpSpPr>
          <a:xfrm>
            <a:off x="493523" y="2039464"/>
            <a:ext cx="8174907" cy="2234542"/>
            <a:chOff x="10481" y="455030"/>
            <a:chExt cx="8174907" cy="2234542"/>
          </a:xfrm>
        </p:grpSpPr>
        <p:sp>
          <p:nvSpPr>
            <p:cNvPr id="981" name="Google Shape;981;p77"/>
            <p:cNvSpPr/>
            <p:nvPr/>
          </p:nvSpPr>
          <p:spPr>
            <a:xfrm>
              <a:off x="10481" y="455030"/>
              <a:ext cx="854094" cy="85409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7"/>
            <p:cNvSpPr/>
            <p:nvPr/>
          </p:nvSpPr>
          <p:spPr>
            <a:xfrm>
              <a:off x="10481" y="1405211"/>
              <a:ext cx="2440270" cy="366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7"/>
            <p:cNvSpPr txBox="1"/>
            <p:nvPr/>
          </p:nvSpPr>
          <p:spPr>
            <a:xfrm>
              <a:off x="10481" y="1405211"/>
              <a:ext cx="2440270" cy="366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Multi-model architecture:</a:t>
              </a:r>
              <a:endParaRPr/>
            </a:p>
          </p:txBody>
        </p:sp>
        <p:sp>
          <p:nvSpPr>
            <p:cNvPr id="984" name="Google Shape;984;p77"/>
            <p:cNvSpPr/>
            <p:nvPr/>
          </p:nvSpPr>
          <p:spPr>
            <a:xfrm>
              <a:off x="10481" y="1815942"/>
              <a:ext cx="2440270" cy="87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7"/>
            <p:cNvSpPr txBox="1"/>
            <p:nvPr/>
          </p:nvSpPr>
          <p:spPr>
            <a:xfrm>
              <a:off x="10481" y="1815942"/>
              <a:ext cx="2440270" cy="87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YOLOv11 &amp; RT-DETR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→ Fast, real-time detection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Detectron2 &amp; Faster R-CNN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→ Higher accuracy for small/overlapping obstacles</a:t>
              </a:r>
              <a:endParaRPr/>
            </a:p>
          </p:txBody>
        </p:sp>
        <p:sp>
          <p:nvSpPr>
            <p:cNvPr id="986" name="Google Shape;986;p77"/>
            <p:cNvSpPr/>
            <p:nvPr/>
          </p:nvSpPr>
          <p:spPr>
            <a:xfrm>
              <a:off x="2877800" y="455030"/>
              <a:ext cx="854094" cy="85409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7"/>
            <p:cNvSpPr/>
            <p:nvPr/>
          </p:nvSpPr>
          <p:spPr>
            <a:xfrm>
              <a:off x="2877800" y="1405211"/>
              <a:ext cx="2440270" cy="366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7"/>
            <p:cNvSpPr txBox="1"/>
            <p:nvPr/>
          </p:nvSpPr>
          <p:spPr>
            <a:xfrm>
              <a:off x="2877800" y="1405211"/>
              <a:ext cx="2440270" cy="366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Complete pipeline:</a:t>
              </a:r>
              <a:endParaRPr/>
            </a:p>
          </p:txBody>
        </p:sp>
        <p:sp>
          <p:nvSpPr>
            <p:cNvPr id="989" name="Google Shape;989;p77"/>
            <p:cNvSpPr/>
            <p:nvPr/>
          </p:nvSpPr>
          <p:spPr>
            <a:xfrm>
              <a:off x="2877800" y="1815942"/>
              <a:ext cx="2440270" cy="87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7"/>
            <p:cNvSpPr txBox="1"/>
            <p:nvPr/>
          </p:nvSpPr>
          <p:spPr>
            <a:xfrm>
              <a:off x="2877800" y="1815942"/>
              <a:ext cx="2440270" cy="87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Covers data preprocessing, training, evaluation, deployment</a:t>
              </a:r>
              <a:endParaRPr/>
            </a:p>
          </p:txBody>
        </p:sp>
        <p:sp>
          <p:nvSpPr>
            <p:cNvPr id="991" name="Google Shape;991;p77"/>
            <p:cNvSpPr/>
            <p:nvPr/>
          </p:nvSpPr>
          <p:spPr>
            <a:xfrm>
              <a:off x="5745118" y="455030"/>
              <a:ext cx="854094" cy="8540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7"/>
            <p:cNvSpPr/>
            <p:nvPr/>
          </p:nvSpPr>
          <p:spPr>
            <a:xfrm>
              <a:off x="5745118" y="1405211"/>
              <a:ext cx="2440270" cy="366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7"/>
            <p:cNvSpPr txBox="1"/>
            <p:nvPr/>
          </p:nvSpPr>
          <p:spPr>
            <a:xfrm>
              <a:off x="5745118" y="1405211"/>
              <a:ext cx="2440270" cy="366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Scalable &amp; modular:</a:t>
              </a:r>
              <a:endParaRPr/>
            </a:p>
          </p:txBody>
        </p:sp>
        <p:sp>
          <p:nvSpPr>
            <p:cNvPr id="994" name="Google Shape;994;p77"/>
            <p:cNvSpPr/>
            <p:nvPr/>
          </p:nvSpPr>
          <p:spPr>
            <a:xfrm>
              <a:off x="5745118" y="1815942"/>
              <a:ext cx="2440270" cy="87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7"/>
            <p:cNvSpPr txBox="1"/>
            <p:nvPr/>
          </p:nvSpPr>
          <p:spPr>
            <a:xfrm>
              <a:off x="5745118" y="1815942"/>
              <a:ext cx="2440270" cy="87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Integrated with 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REST APIs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Google Cloud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and 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Streamlit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Easily extendable for future model upgrades</a:t>
              </a: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78"/>
          <p:cNvSpPr/>
          <p:nvPr/>
        </p:nvSpPr>
        <p:spPr>
          <a:xfrm>
            <a:off x="0" y="0"/>
            <a:ext cx="3614166" cy="5143500"/>
          </a:xfrm>
          <a:custGeom>
            <a:rect b="b" l="l" r="r" t="t"/>
            <a:pathLst>
              <a:path extrusionOk="0" h="6858000" w="4818889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l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78"/>
          <p:cNvSpPr/>
          <p:nvPr/>
        </p:nvSpPr>
        <p:spPr>
          <a:xfrm>
            <a:off x="0" y="0"/>
            <a:ext cx="3608608" cy="5143500"/>
          </a:xfrm>
          <a:custGeom>
            <a:rect b="b" l="l" r="r" t="t"/>
            <a:pathLst>
              <a:path extrusionOk="0" h="6858000" w="4811477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78"/>
          <p:cNvSpPr txBox="1"/>
          <p:nvPr>
            <p:ph type="title"/>
          </p:nvPr>
        </p:nvSpPr>
        <p:spPr>
          <a:xfrm>
            <a:off x="466344" y="870966"/>
            <a:ext cx="2702052" cy="3394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3000"/>
              <a:t>Shortcomings</a:t>
            </a:r>
            <a:endParaRPr sz="3000"/>
          </a:p>
        </p:txBody>
      </p:sp>
      <p:sp>
        <p:nvSpPr>
          <p:cNvPr id="1004" name="Google Shape;1004;p78"/>
          <p:cNvSpPr/>
          <p:nvPr/>
        </p:nvSpPr>
        <p:spPr>
          <a:xfrm>
            <a:off x="0" y="2311146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78"/>
          <p:cNvGrpSpPr/>
          <p:nvPr/>
        </p:nvGrpSpPr>
        <p:grpSpPr>
          <a:xfrm>
            <a:off x="3977640" y="510015"/>
            <a:ext cx="4773168" cy="4130327"/>
            <a:chOff x="0" y="2523"/>
            <a:chExt cx="4773168" cy="4130327"/>
          </a:xfrm>
        </p:grpSpPr>
        <p:sp>
          <p:nvSpPr>
            <p:cNvPr id="1006" name="Google Shape;1006;p78"/>
            <p:cNvSpPr/>
            <p:nvPr/>
          </p:nvSpPr>
          <p:spPr>
            <a:xfrm>
              <a:off x="0" y="2523"/>
              <a:ext cx="4773168" cy="1180093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8"/>
            <p:cNvSpPr/>
            <p:nvPr/>
          </p:nvSpPr>
          <p:spPr>
            <a:xfrm>
              <a:off x="356978" y="268044"/>
              <a:ext cx="649051" cy="64905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8"/>
            <p:cNvSpPr/>
            <p:nvPr/>
          </p:nvSpPr>
          <p:spPr>
            <a:xfrm>
              <a:off x="1363007" y="2523"/>
              <a:ext cx="2147925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8"/>
            <p:cNvSpPr txBox="1"/>
            <p:nvPr/>
          </p:nvSpPr>
          <p:spPr>
            <a:xfrm>
              <a:off x="1363007" y="2523"/>
              <a:ext cx="2147925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875" lIns="124875" spcFirstLastPara="1" rIns="124875" wrap="square" tIns="124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Resource usage</a:t>
              </a:r>
              <a:r>
                <a:rPr b="0" i="0" lang="en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/>
            </a:p>
          </p:txBody>
        </p:sp>
        <p:sp>
          <p:nvSpPr>
            <p:cNvPr id="1010" name="Google Shape;1010;p78"/>
            <p:cNvSpPr/>
            <p:nvPr/>
          </p:nvSpPr>
          <p:spPr>
            <a:xfrm>
              <a:off x="3510933" y="2523"/>
              <a:ext cx="1260902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8"/>
            <p:cNvSpPr txBox="1"/>
            <p:nvPr/>
          </p:nvSpPr>
          <p:spPr>
            <a:xfrm>
              <a:off x="3510933" y="2523"/>
              <a:ext cx="1260902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875" lIns="124875" spcFirstLastPara="1" rIns="124875" wrap="square" tIns="124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Models like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Faster R-CNN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are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compute-intensive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limiting use on lightweight drones</a:t>
              </a:r>
              <a:endParaRPr/>
            </a:p>
          </p:txBody>
        </p:sp>
        <p:sp>
          <p:nvSpPr>
            <p:cNvPr id="1012" name="Google Shape;1012;p78"/>
            <p:cNvSpPr/>
            <p:nvPr/>
          </p:nvSpPr>
          <p:spPr>
            <a:xfrm>
              <a:off x="0" y="1477640"/>
              <a:ext cx="4773168" cy="1180093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8"/>
            <p:cNvSpPr/>
            <p:nvPr/>
          </p:nvSpPr>
          <p:spPr>
            <a:xfrm>
              <a:off x="356978" y="1743161"/>
              <a:ext cx="649051" cy="64905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8"/>
            <p:cNvSpPr/>
            <p:nvPr/>
          </p:nvSpPr>
          <p:spPr>
            <a:xfrm>
              <a:off x="1363007" y="1477640"/>
              <a:ext cx="2147925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8"/>
            <p:cNvSpPr txBox="1"/>
            <p:nvPr/>
          </p:nvSpPr>
          <p:spPr>
            <a:xfrm>
              <a:off x="1363007" y="1477640"/>
              <a:ext cx="2147925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875" lIns="124875" spcFirstLastPara="1" rIns="124875" wrap="square" tIns="124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Speed vs. accuracy trade-off</a:t>
              </a:r>
              <a:r>
                <a:rPr b="0" i="0" lang="en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/>
            </a:p>
          </p:txBody>
        </p:sp>
        <p:sp>
          <p:nvSpPr>
            <p:cNvPr id="1016" name="Google Shape;1016;p78"/>
            <p:cNvSpPr/>
            <p:nvPr/>
          </p:nvSpPr>
          <p:spPr>
            <a:xfrm>
              <a:off x="3510933" y="1477640"/>
              <a:ext cx="1260902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8"/>
            <p:cNvSpPr txBox="1"/>
            <p:nvPr/>
          </p:nvSpPr>
          <p:spPr>
            <a:xfrm>
              <a:off x="3510933" y="1477640"/>
              <a:ext cx="1260902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875" lIns="124875" spcFirstLastPara="1" rIns="124875" wrap="square" tIns="124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High-precision models often have slower inference times</a:t>
              </a:r>
              <a:endParaRPr/>
            </a:p>
          </p:txBody>
        </p:sp>
        <p:sp>
          <p:nvSpPr>
            <p:cNvPr id="1018" name="Google Shape;1018;p78"/>
            <p:cNvSpPr/>
            <p:nvPr/>
          </p:nvSpPr>
          <p:spPr>
            <a:xfrm>
              <a:off x="0" y="2952757"/>
              <a:ext cx="4773168" cy="1180093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8"/>
            <p:cNvSpPr/>
            <p:nvPr/>
          </p:nvSpPr>
          <p:spPr>
            <a:xfrm>
              <a:off x="356978" y="3218278"/>
              <a:ext cx="649051" cy="64905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8"/>
            <p:cNvSpPr/>
            <p:nvPr/>
          </p:nvSpPr>
          <p:spPr>
            <a:xfrm>
              <a:off x="1363007" y="2952757"/>
              <a:ext cx="2147925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8"/>
            <p:cNvSpPr txBox="1"/>
            <p:nvPr/>
          </p:nvSpPr>
          <p:spPr>
            <a:xfrm>
              <a:off x="1363007" y="2952757"/>
              <a:ext cx="2147925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875" lIns="124875" spcFirstLastPara="1" rIns="124875" wrap="square" tIns="124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Environment sensitivity</a:t>
              </a:r>
              <a:r>
                <a:rPr b="0" i="0" lang="en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/>
            </a:p>
          </p:txBody>
        </p:sp>
        <p:sp>
          <p:nvSpPr>
            <p:cNvPr id="1022" name="Google Shape;1022;p78"/>
            <p:cNvSpPr/>
            <p:nvPr/>
          </p:nvSpPr>
          <p:spPr>
            <a:xfrm>
              <a:off x="3510933" y="2952757"/>
              <a:ext cx="1260902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8"/>
            <p:cNvSpPr txBox="1"/>
            <p:nvPr/>
          </p:nvSpPr>
          <p:spPr>
            <a:xfrm>
              <a:off x="3510933" y="2952757"/>
              <a:ext cx="1260902" cy="1180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875" lIns="124875" spcFirstLastPara="1" rIns="124875" wrap="square" tIns="124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Real-world performance may vary with </a:t>
              </a: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lighting, weather, and camera quality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9"/>
          <p:cNvSpPr/>
          <p:nvPr/>
        </p:nvSpPr>
        <p:spPr>
          <a:xfrm>
            <a:off x="0" y="0"/>
            <a:ext cx="914171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elivery drone carrying a package inside a warehouse" id="1029" name="Google Shape;1029;p79"/>
          <p:cNvPicPr preferRelativeResize="0"/>
          <p:nvPr/>
        </p:nvPicPr>
        <p:blipFill rotWithShape="1">
          <a:blip r:embed="rId3">
            <a:alphaModFix/>
          </a:blip>
          <a:srcRect b="0" l="12368" r="8321" t="0"/>
          <a:stretch/>
        </p:blipFill>
        <p:spPr>
          <a:xfrm>
            <a:off x="-1656731" y="10"/>
            <a:ext cx="5497069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79"/>
          <p:cNvSpPr/>
          <p:nvPr/>
        </p:nvSpPr>
        <p:spPr>
          <a:xfrm flipH="1">
            <a:off x="3843764" y="0"/>
            <a:ext cx="5300233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79"/>
          <p:cNvSpPr txBox="1"/>
          <p:nvPr>
            <p:ph type="title"/>
          </p:nvPr>
        </p:nvSpPr>
        <p:spPr>
          <a:xfrm>
            <a:off x="3978640" y="192563"/>
            <a:ext cx="4944109" cy="1424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000"/>
              <a:t>System &amp; Model Applications</a:t>
            </a:r>
            <a:br>
              <a:rPr b="1" lang="en" sz="3000"/>
            </a:br>
            <a:endParaRPr sz="3000"/>
          </a:p>
        </p:txBody>
      </p:sp>
      <p:sp>
        <p:nvSpPr>
          <p:cNvPr id="1032" name="Google Shape;1032;p79"/>
          <p:cNvSpPr txBox="1"/>
          <p:nvPr>
            <p:ph idx="1" type="body"/>
          </p:nvPr>
        </p:nvSpPr>
        <p:spPr>
          <a:xfrm>
            <a:off x="4102844" y="1071880"/>
            <a:ext cx="5091956" cy="4008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🚨 </a:t>
            </a:r>
            <a:r>
              <a:rPr b="1" lang="en" sz="1000"/>
              <a:t>Disaster Response</a:t>
            </a:r>
            <a:endParaRPr sz="10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Drones can monitor </a:t>
            </a:r>
            <a:r>
              <a:rPr b="1" lang="en" sz="800"/>
              <a:t>floods</a:t>
            </a:r>
            <a:r>
              <a:rPr lang="en" sz="800"/>
              <a:t>, </a:t>
            </a:r>
            <a:r>
              <a:rPr b="1" lang="en" sz="800"/>
              <a:t>forest fires</a:t>
            </a:r>
            <a:r>
              <a:rPr lang="en" sz="800"/>
              <a:t>, or </a:t>
            </a:r>
            <a:r>
              <a:rPr b="1" lang="en" sz="800"/>
              <a:t>structural collapses</a:t>
            </a:r>
            <a:endParaRPr sz="8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Helps emergency teams assess damage and locate survivors without risk to personnel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8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🏗️ </a:t>
            </a:r>
            <a:r>
              <a:rPr b="1" lang="en" sz="1000"/>
              <a:t>Infrastructure Inspection</a:t>
            </a:r>
            <a:endParaRPr sz="10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Detects </a:t>
            </a:r>
            <a:r>
              <a:rPr b="1" lang="en" sz="800"/>
              <a:t>cracks</a:t>
            </a:r>
            <a:r>
              <a:rPr lang="en" sz="800"/>
              <a:t>, </a:t>
            </a:r>
            <a:r>
              <a:rPr b="1" lang="en" sz="800"/>
              <a:t>cables</a:t>
            </a:r>
            <a:r>
              <a:rPr lang="en" sz="800"/>
              <a:t>, and </a:t>
            </a:r>
            <a:r>
              <a:rPr b="1" lang="en" sz="800"/>
              <a:t>minor structural faults</a:t>
            </a:r>
            <a:r>
              <a:rPr lang="en" sz="800"/>
              <a:t> on </a:t>
            </a:r>
            <a:r>
              <a:rPr b="1" lang="en" sz="800"/>
              <a:t>buildings, bridges, and power lines</a:t>
            </a:r>
            <a:endParaRPr sz="8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Models like </a:t>
            </a:r>
            <a:r>
              <a:rPr b="1" lang="en" sz="800"/>
              <a:t>Faster R-CNN</a:t>
            </a:r>
            <a:r>
              <a:rPr lang="en" sz="800"/>
              <a:t> and </a:t>
            </a:r>
            <a:r>
              <a:rPr b="1" lang="en" sz="800"/>
              <a:t>Detectron2</a:t>
            </a:r>
            <a:r>
              <a:rPr lang="en" sz="800"/>
              <a:t> excel at identifying small and overlapping features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8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🚚 </a:t>
            </a:r>
            <a:r>
              <a:rPr b="1" lang="en" sz="1000"/>
              <a:t>Autonomous Delivery &amp; Navigation</a:t>
            </a:r>
            <a:endParaRPr sz="10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Enables drones to avoid </a:t>
            </a:r>
            <a:r>
              <a:rPr b="1" lang="en" sz="800"/>
              <a:t>trees</a:t>
            </a:r>
            <a:r>
              <a:rPr lang="en" sz="800"/>
              <a:t>, </a:t>
            </a:r>
            <a:r>
              <a:rPr b="1" lang="en" sz="800"/>
              <a:t>wires</a:t>
            </a:r>
            <a:r>
              <a:rPr lang="en" sz="800"/>
              <a:t>, and </a:t>
            </a:r>
            <a:r>
              <a:rPr b="1" lang="en" sz="800"/>
              <a:t>urban obstacles</a:t>
            </a:r>
            <a:r>
              <a:rPr lang="en" sz="800"/>
              <a:t> in real time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Powered by </a:t>
            </a:r>
            <a:r>
              <a:rPr b="1" lang="en" sz="800"/>
              <a:t>YOLOv11</a:t>
            </a:r>
            <a:r>
              <a:rPr lang="en" sz="800"/>
              <a:t> and </a:t>
            </a:r>
            <a:r>
              <a:rPr b="1" lang="en" sz="800"/>
              <a:t>RT-DETR</a:t>
            </a:r>
            <a:r>
              <a:rPr lang="en" sz="800"/>
              <a:t> for fast, accurate detection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8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🛡️ </a:t>
            </a:r>
            <a:r>
              <a:rPr b="1" lang="en" sz="1000"/>
              <a:t>Security &amp; Surveillance</a:t>
            </a:r>
            <a:endParaRPr sz="10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Identifies </a:t>
            </a:r>
            <a:r>
              <a:rPr b="1" lang="en" sz="800"/>
              <a:t>people</a:t>
            </a:r>
            <a:r>
              <a:rPr lang="en" sz="800"/>
              <a:t>, </a:t>
            </a:r>
            <a:r>
              <a:rPr b="1" lang="en" sz="800"/>
              <a:t>vehicles</a:t>
            </a:r>
            <a:r>
              <a:rPr lang="en" sz="800"/>
              <a:t>, and </a:t>
            </a:r>
            <a:r>
              <a:rPr b="1" lang="en" sz="800"/>
              <a:t>suspicious activity</a:t>
            </a:r>
            <a:r>
              <a:rPr lang="en" sz="800"/>
              <a:t> near sensitive or restricted zones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Effective across indoor and outdoor scenarios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8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🌱 </a:t>
            </a:r>
            <a:r>
              <a:rPr b="1" lang="en" sz="1000"/>
              <a:t>Environmental Monitoring &amp; Research</a:t>
            </a:r>
            <a:endParaRPr sz="10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Supports tracking of </a:t>
            </a:r>
            <a:r>
              <a:rPr b="1" lang="en" sz="800"/>
              <a:t>wildlife</a:t>
            </a:r>
            <a:r>
              <a:rPr lang="en" sz="800"/>
              <a:t>, </a:t>
            </a:r>
            <a:r>
              <a:rPr b="1" lang="en" sz="800"/>
              <a:t>vegetation</a:t>
            </a:r>
            <a:r>
              <a:rPr lang="en" sz="800"/>
              <a:t>, and </a:t>
            </a:r>
            <a:r>
              <a:rPr b="1" lang="en" sz="800"/>
              <a:t>land conditions</a:t>
            </a:r>
            <a:endParaRPr sz="8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800"/>
              <a:t>Useful for conservation, agriculture, and field-based data collection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8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📦 </a:t>
            </a:r>
            <a:r>
              <a:rPr b="1" lang="en" sz="1000"/>
              <a:t>Key Advantage</a:t>
            </a:r>
            <a:endParaRPr sz="1000"/>
          </a:p>
          <a:p>
            <a:pPr indent="0" lvl="0" marL="1143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800"/>
              <a:t>Modular, adaptive system</a:t>
            </a:r>
            <a:r>
              <a:rPr lang="en" sz="800"/>
              <a:t> supports multiple use cases in both </a:t>
            </a:r>
            <a:r>
              <a:rPr b="1" lang="en" sz="800"/>
              <a:t>controlled and dynamic environments</a:t>
            </a:r>
            <a:endParaRPr sz="800"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80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80"/>
          <p:cNvSpPr/>
          <p:nvPr/>
        </p:nvSpPr>
        <p:spPr>
          <a:xfrm flipH="1" rot="5400000">
            <a:off x="-1057563" y="1057562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366092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80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5882"/>
                </a:srgbClr>
              </a:gs>
              <a:gs pos="100000">
                <a:srgbClr val="4F81BD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80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F81BD">
                  <a:alpha val="28627"/>
                </a:srgbClr>
              </a:gs>
              <a:gs pos="2000">
                <a:srgbClr val="4F81BD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80"/>
          <p:cNvSpPr/>
          <p:nvPr/>
        </p:nvSpPr>
        <p:spPr>
          <a:xfrm rot="-964587">
            <a:off x="-376302" y="727288"/>
            <a:ext cx="2925267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F81BD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80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3B3D7">
                  <a:alpha val="10980"/>
                </a:srgbClr>
              </a:gs>
              <a:gs pos="100000">
                <a:srgbClr val="93B3D7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80"/>
          <p:cNvSpPr txBox="1"/>
          <p:nvPr>
            <p:ph type="title"/>
          </p:nvPr>
        </p:nvSpPr>
        <p:spPr>
          <a:xfrm>
            <a:off x="350041" y="440141"/>
            <a:ext cx="2401025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000">
                <a:solidFill>
                  <a:srgbClr val="FFFFFF"/>
                </a:solidFill>
              </a:rPr>
              <a:t>Lessons Learned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45" name="Google Shape;1045;p80"/>
          <p:cNvSpPr txBox="1"/>
          <p:nvPr>
            <p:ph idx="1" type="body"/>
          </p:nvPr>
        </p:nvSpPr>
        <p:spPr>
          <a:xfrm>
            <a:off x="3607694" y="487110"/>
            <a:ext cx="4916510" cy="41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🧠 </a:t>
            </a:r>
            <a:r>
              <a:rPr b="1" lang="en" sz="1200"/>
              <a:t>Full-System Development</a:t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Covered all stages: </a:t>
            </a:r>
            <a:r>
              <a:rPr b="1" lang="en" sz="1200"/>
              <a:t>data prep</a:t>
            </a:r>
            <a:r>
              <a:rPr lang="en" sz="1200"/>
              <a:t>, </a:t>
            </a:r>
            <a:r>
              <a:rPr b="1" lang="en" sz="1200"/>
              <a:t>model training</a:t>
            </a:r>
            <a:r>
              <a:rPr lang="en" sz="1200"/>
              <a:t>, </a:t>
            </a:r>
            <a:r>
              <a:rPr b="1" lang="en" sz="1200"/>
              <a:t>deployment</a:t>
            </a:r>
            <a:r>
              <a:rPr lang="en" sz="1200"/>
              <a:t>, and </a:t>
            </a:r>
            <a:r>
              <a:rPr b="1" lang="en" sz="1200"/>
              <a:t>UI integration</a:t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Faced challenges in handling </a:t>
            </a:r>
            <a:r>
              <a:rPr b="1" lang="en" sz="1200"/>
              <a:t>large image sets</a:t>
            </a:r>
            <a:r>
              <a:rPr lang="en" sz="1200"/>
              <a:t> and </a:t>
            </a:r>
            <a:r>
              <a:rPr b="1" lang="en" sz="1200"/>
              <a:t>fine-tuning deep models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🎯 </a:t>
            </a:r>
            <a:r>
              <a:rPr b="1" lang="en" sz="1200"/>
              <a:t>Model Choice Matters</a:t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200"/>
              <a:t>YOLOv11</a:t>
            </a:r>
            <a:r>
              <a:rPr lang="en" sz="1200"/>
              <a:t> excelled in </a:t>
            </a:r>
            <a:r>
              <a:rPr b="1" lang="en" sz="1200"/>
              <a:t>real-time use</a:t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200"/>
              <a:t>Faster R-CNN &amp; Detectron2</a:t>
            </a:r>
            <a:r>
              <a:rPr lang="en" sz="1200"/>
              <a:t> worked better in </a:t>
            </a:r>
            <a:r>
              <a:rPr b="1" lang="en" sz="1200"/>
              <a:t>dense, complex scenes</a:t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Balancing </a:t>
            </a:r>
            <a:r>
              <a:rPr b="1" lang="en" sz="1200"/>
              <a:t>speed vs. accuracy</a:t>
            </a:r>
            <a:r>
              <a:rPr lang="en" sz="1200"/>
              <a:t> was essential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🧩 </a:t>
            </a:r>
            <a:r>
              <a:rPr b="1" lang="en" sz="1200"/>
              <a:t>Modular Design Helped</a:t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Separating tasks (training, backend, UI) made development more efficient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Easier integration and testing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🤝 </a:t>
            </a:r>
            <a:r>
              <a:rPr b="1" lang="en" sz="1200"/>
              <a:t>Planning &amp; Coordination</a:t>
            </a:r>
            <a:endParaRPr sz="1200"/>
          </a:p>
          <a:p>
            <a: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Structured teamwork was key to building a scalable, aligned system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7"/>
          <p:cNvSpPr/>
          <p:nvPr/>
        </p:nvSpPr>
        <p:spPr>
          <a:xfrm flipH="1" rot="10800000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rgbClr val="4F81BD">
                  <a:alpha val="40784"/>
                </a:srgbClr>
              </a:gs>
              <a:gs pos="74000">
                <a:srgbClr val="93B3D7">
                  <a:alpha val="0"/>
                </a:srgbClr>
              </a:gs>
              <a:gs pos="100000">
                <a:srgbClr val="93B3D7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/>
          <p:cNvSpPr/>
          <p:nvPr/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F81BD">
                  <a:alpha val="14901"/>
                </a:srgbClr>
              </a:gs>
              <a:gs pos="100000">
                <a:srgbClr val="4F81BD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7"/>
          <p:cNvSpPr txBox="1"/>
          <p:nvPr>
            <p:ph type="title"/>
          </p:nvPr>
        </p:nvSpPr>
        <p:spPr>
          <a:xfrm>
            <a:off x="570002" y="329660"/>
            <a:ext cx="5297791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</a:pPr>
            <a:r>
              <a:rPr b="1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Technology &amp; Solutions Survey: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</a:pPr>
            <a:r>
              <a:rPr b="1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Detection Architectures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9" name="Google Shape;209;p27"/>
          <p:cNvGraphicFramePr/>
          <p:nvPr/>
        </p:nvGraphicFramePr>
        <p:xfrm>
          <a:off x="663562" y="14747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{7BA7F88F-4610-40BB-BDF4-52B7E1CB2254}</a:tableStyleId>
              </a:tblPr>
              <a:tblGrid>
                <a:gridCol w="2323125"/>
                <a:gridCol w="2707400"/>
                <a:gridCol w="2786350"/>
              </a:tblGrid>
              <a:tr h="397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Strength</a:t>
                      </a:r>
                      <a:endParaRPr sz="1400" u="none" cap="none" strike="noStrike"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Limitation</a:t>
                      </a:r>
                      <a:endParaRPr sz="1400" u="none" cap="none" strike="noStrike"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YOLOv11</a:t>
                      </a:r>
                      <a:endParaRPr sz="1400" u="none" cap="none" strike="noStrike"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Fastest inference, real-time deployment</a:t>
                      </a:r>
                      <a:endParaRPr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Slightly weaker with small or thin objects</a:t>
                      </a:r>
                      <a:endParaRPr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RetinaNet</a:t>
                      </a:r>
                      <a:endParaRPr sz="1400" u="none" cap="none" strike="noStrike"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Focal loss handles class imbalance well</a:t>
                      </a:r>
                      <a:endParaRPr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Higher latency than YOLO</a:t>
                      </a:r>
                      <a:endParaRPr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Faster R-CNN</a:t>
                      </a:r>
                      <a:endParaRPr sz="1400" u="none" cap="none" strike="noStrike"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High spatial accuracy, handles occlusion</a:t>
                      </a:r>
                      <a:endParaRPr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Slower, not ideal for edge deployment</a:t>
                      </a:r>
                      <a:endParaRPr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RT-DETR</a:t>
                      </a:r>
                      <a:endParaRPr sz="1400" u="none" cap="none" strike="noStrike"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Transformer-based, robust for complex scenes</a:t>
                      </a:r>
                      <a:endParaRPr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Requires GPU tuning, moderate inference speed</a:t>
                      </a:r>
                      <a:endParaRPr/>
                    </a:p>
                  </a:txBody>
                  <a:tcPr marT="45125" marB="45125" marR="90250" marL="90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81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81"/>
          <p:cNvSpPr/>
          <p:nvPr/>
        </p:nvSpPr>
        <p:spPr>
          <a:xfrm flipH="1" rot="10800000">
            <a:off x="6096642" y="0"/>
            <a:ext cx="3047358" cy="1182309"/>
          </a:xfrm>
          <a:prstGeom prst="rect">
            <a:avLst/>
          </a:prstGeom>
          <a:gradFill>
            <a:gsLst>
              <a:gs pos="0">
                <a:srgbClr val="244061">
                  <a:alpha val="67843"/>
                </a:srgbClr>
              </a:gs>
              <a:gs pos="19000">
                <a:srgbClr val="244061">
                  <a:alpha val="67843"/>
                </a:srgbClr>
              </a:gs>
              <a:gs pos="100000">
                <a:srgbClr val="4F81BD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1"/>
          <p:cNvSpPr/>
          <p:nvPr/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3000">
                <a:srgbClr val="4F81BD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81"/>
          <p:cNvSpPr txBox="1"/>
          <p:nvPr>
            <p:ph type="title"/>
          </p:nvPr>
        </p:nvSpPr>
        <p:spPr>
          <a:xfrm>
            <a:off x="1028697" y="261648"/>
            <a:ext cx="7533018" cy="658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>
                <a:solidFill>
                  <a:srgbClr val="FFFFFF"/>
                </a:solidFill>
              </a:rPr>
              <a:t>Recommendations for Future Work</a:t>
            </a:r>
            <a:endParaRPr sz="3200">
              <a:solidFill>
                <a:srgbClr val="FFFFFF"/>
              </a:solidFill>
            </a:endParaRPr>
          </a:p>
        </p:txBody>
      </p:sp>
      <p:grpSp>
        <p:nvGrpSpPr>
          <p:cNvPr id="1055" name="Google Shape;1055;p81"/>
          <p:cNvGrpSpPr/>
          <p:nvPr/>
        </p:nvGrpSpPr>
        <p:grpSpPr>
          <a:xfrm>
            <a:off x="508477" y="2076735"/>
            <a:ext cx="8145000" cy="2160001"/>
            <a:chOff x="25435" y="492301"/>
            <a:chExt cx="8145000" cy="2160001"/>
          </a:xfrm>
        </p:grpSpPr>
        <p:sp>
          <p:nvSpPr>
            <p:cNvPr id="1056" name="Google Shape;1056;p81"/>
            <p:cNvSpPr/>
            <p:nvPr/>
          </p:nvSpPr>
          <p:spPr>
            <a:xfrm>
              <a:off x="376435" y="492301"/>
              <a:ext cx="1098000" cy="1098000"/>
            </a:xfrm>
            <a:prstGeom prst="ellipse">
              <a:avLst/>
            </a:prstGeom>
            <a:solidFill>
              <a:srgbClr val="BF5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1"/>
            <p:cNvSpPr/>
            <p:nvPr/>
          </p:nvSpPr>
          <p:spPr>
            <a:xfrm>
              <a:off x="610435" y="726301"/>
              <a:ext cx="630000" cy="63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1"/>
            <p:cNvSpPr/>
            <p:nvPr/>
          </p:nvSpPr>
          <p:spPr>
            <a:xfrm>
              <a:off x="25435" y="19323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1"/>
            <p:cNvSpPr txBox="1"/>
            <p:nvPr/>
          </p:nvSpPr>
          <p:spPr>
            <a:xfrm>
              <a:off x="25435" y="19323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IMPROVE DETECTION ACCURACY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1"/>
            <p:cNvSpPr/>
            <p:nvPr/>
          </p:nvSpPr>
          <p:spPr>
            <a:xfrm>
              <a:off x="2491435" y="492301"/>
              <a:ext cx="1098000" cy="109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1"/>
            <p:cNvSpPr/>
            <p:nvPr/>
          </p:nvSpPr>
          <p:spPr>
            <a:xfrm>
              <a:off x="2725435" y="726301"/>
              <a:ext cx="630000" cy="63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1"/>
            <p:cNvSpPr/>
            <p:nvPr/>
          </p:nvSpPr>
          <p:spPr>
            <a:xfrm>
              <a:off x="2140435" y="19323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1"/>
            <p:cNvSpPr txBox="1"/>
            <p:nvPr/>
          </p:nvSpPr>
          <p:spPr>
            <a:xfrm>
              <a:off x="2140435" y="19323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OPTIMIZE FOR EDGE DEPLOYMENT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1"/>
            <p:cNvSpPr/>
            <p:nvPr/>
          </p:nvSpPr>
          <p:spPr>
            <a:xfrm>
              <a:off x="4606435" y="492301"/>
              <a:ext cx="1098000" cy="109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1"/>
            <p:cNvSpPr/>
            <p:nvPr/>
          </p:nvSpPr>
          <p:spPr>
            <a:xfrm>
              <a:off x="4840435" y="726301"/>
              <a:ext cx="630000" cy="63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1"/>
            <p:cNvSpPr/>
            <p:nvPr/>
          </p:nvSpPr>
          <p:spPr>
            <a:xfrm>
              <a:off x="4255435" y="19323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1"/>
            <p:cNvSpPr txBox="1"/>
            <p:nvPr/>
          </p:nvSpPr>
          <p:spPr>
            <a:xfrm>
              <a:off x="4255435" y="19323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ENHANCE ENVIRONMENTAL ADAPTABILITY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1"/>
            <p:cNvSpPr/>
            <p:nvPr/>
          </p:nvSpPr>
          <p:spPr>
            <a:xfrm>
              <a:off x="6721435" y="492301"/>
              <a:ext cx="1098000" cy="1098000"/>
            </a:xfrm>
            <a:prstGeom prst="ellipse">
              <a:avLst/>
            </a:prstGeom>
            <a:solidFill>
              <a:srgbClr val="49A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1"/>
            <p:cNvSpPr/>
            <p:nvPr/>
          </p:nvSpPr>
          <p:spPr>
            <a:xfrm>
              <a:off x="6955435" y="726301"/>
              <a:ext cx="630000" cy="63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1"/>
            <p:cNvSpPr/>
            <p:nvPr/>
          </p:nvSpPr>
          <p:spPr>
            <a:xfrm>
              <a:off x="6370435" y="19323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1"/>
            <p:cNvSpPr txBox="1"/>
            <p:nvPr/>
          </p:nvSpPr>
          <p:spPr>
            <a:xfrm>
              <a:off x="6370435" y="193230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ENABLE CONTINUOUS LEARNING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2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7" name="Google Shape;1077;p82"/>
          <p:cNvGrpSpPr/>
          <p:nvPr/>
        </p:nvGrpSpPr>
        <p:grpSpPr>
          <a:xfrm>
            <a:off x="55725" y="1788826"/>
            <a:ext cx="430568" cy="1565847"/>
            <a:chOff x="209668" y="2857422"/>
            <a:chExt cx="463662" cy="2087796"/>
          </a:xfrm>
        </p:grpSpPr>
        <p:sp>
          <p:nvSpPr>
            <p:cNvPr id="1078" name="Google Shape;1078;p82"/>
            <p:cNvSpPr/>
            <p:nvPr/>
          </p:nvSpPr>
          <p:spPr>
            <a:xfrm rot="10800000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9" name="Google Shape;1079;p82"/>
            <p:cNvCxnSpPr/>
            <p:nvPr/>
          </p:nvCxnSpPr>
          <p:spPr>
            <a:xfrm flipH="1">
              <a:off x="209668" y="2857423"/>
              <a:ext cx="1" cy="2087795"/>
            </a:xfrm>
            <a:prstGeom prst="straightConnector1">
              <a:avLst/>
            </a:prstGeom>
            <a:noFill/>
            <a:ln cap="flat" cmpd="sng" w="177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0" name="Google Shape;1080;p82"/>
          <p:cNvSpPr/>
          <p:nvPr/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82"/>
          <p:cNvSpPr/>
          <p:nvPr/>
        </p:nvSpPr>
        <p:spPr>
          <a:xfrm>
            <a:off x="434646" y="473825"/>
            <a:ext cx="8333796" cy="431430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82"/>
          <p:cNvSpPr txBox="1"/>
          <p:nvPr>
            <p:ph type="title"/>
          </p:nvPr>
        </p:nvSpPr>
        <p:spPr>
          <a:xfrm>
            <a:off x="865213" y="929945"/>
            <a:ext cx="3006440" cy="351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3900"/>
              <a:t>Contributions &amp; Societal Impact</a:t>
            </a:r>
            <a:br>
              <a:rPr b="1" lang="en" sz="3900"/>
            </a:br>
            <a:endParaRPr sz="3900"/>
          </a:p>
        </p:txBody>
      </p:sp>
      <p:sp>
        <p:nvSpPr>
          <p:cNvPr id="1083" name="Google Shape;1083;p82"/>
          <p:cNvSpPr txBox="1"/>
          <p:nvPr>
            <p:ph idx="1" type="body"/>
          </p:nvPr>
        </p:nvSpPr>
        <p:spPr>
          <a:xfrm>
            <a:off x="4051589" y="929945"/>
            <a:ext cx="4396221" cy="3510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🛟 </a:t>
            </a:r>
            <a:r>
              <a:rPr b="1" lang="en" sz="1400"/>
              <a:t>Safety &amp; Emergency Response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Helps drones navigate dangerous areas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Supports rescue, damage assessment, and supply delivery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🏗️ </a:t>
            </a:r>
            <a:r>
              <a:rPr b="1" lang="en" sz="1400"/>
              <a:t>Monitoring &amp; Maintenance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Automates inspections of </a:t>
            </a:r>
            <a:r>
              <a:rPr b="1" lang="en" sz="1200"/>
              <a:t>bridges, power lines, remote sites</a:t>
            </a:r>
            <a:endParaRPr sz="12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Reduces costs and improves efficiency in critical sectors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🎓 </a:t>
            </a:r>
            <a:r>
              <a:rPr b="1" lang="en" sz="1400"/>
              <a:t>Research &amp; Education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Demonstrates real-world AI applications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200"/>
              <a:t>Provides a foundation for </a:t>
            </a:r>
            <a:r>
              <a:rPr b="1" lang="en" sz="1200"/>
              <a:t>scalable, impactful robotics projects</a:t>
            </a:r>
            <a:endParaRPr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83"/>
          <p:cNvSpPr/>
          <p:nvPr/>
        </p:nvSpPr>
        <p:spPr>
          <a:xfrm flipH="1" rot="10800000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83"/>
          <p:cNvSpPr/>
          <p:nvPr/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rgbClr val="4F81BD">
                  <a:alpha val="40784"/>
                </a:srgbClr>
              </a:gs>
              <a:gs pos="74000">
                <a:srgbClr val="93B3D7">
                  <a:alpha val="0"/>
                </a:srgbClr>
              </a:gs>
              <a:gs pos="100000">
                <a:srgbClr val="93B3D7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83"/>
          <p:cNvSpPr/>
          <p:nvPr/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F81BD">
                  <a:alpha val="14901"/>
                </a:srgbClr>
              </a:gs>
              <a:gs pos="100000">
                <a:srgbClr val="4F81BD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83"/>
          <p:cNvSpPr txBox="1"/>
          <p:nvPr>
            <p:ph type="title"/>
          </p:nvPr>
        </p:nvSpPr>
        <p:spPr>
          <a:xfrm>
            <a:off x="524784" y="329660"/>
            <a:ext cx="7544103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</a:pPr>
            <a:r>
              <a:rPr b="1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Roles and Contributions </a:t>
            </a:r>
            <a:br>
              <a:rPr b="1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(Balanced Distribution)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93" name="Google Shape;1093;p83"/>
          <p:cNvGraphicFramePr/>
          <p:nvPr/>
        </p:nvGraphicFramePr>
        <p:xfrm>
          <a:off x="688392" y="14747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{980D6686-C20D-4448-BC01-F113645D7A9F}</a:tableStyleId>
              </a:tblPr>
              <a:tblGrid>
                <a:gridCol w="1678125"/>
                <a:gridCol w="802325"/>
                <a:gridCol w="2811450"/>
                <a:gridCol w="2475300"/>
              </a:tblGrid>
              <a:tr h="37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/>
                        <a:t>Role</a:t>
                      </a:r>
                      <a:endParaRPr sz="1000" u="none" cap="none" strike="noStrike"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/>
                        <a:t>Team Member</a:t>
                      </a:r>
                      <a:endParaRPr sz="1000" u="none" cap="none" strike="noStrike"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/>
                        <a:t>Key Responsibilities</a:t>
                      </a:r>
                      <a:endParaRPr sz="1000" u="none" cap="none" strike="noStrike"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/>
                        <a:t>Slide Contributions</a:t>
                      </a:r>
                      <a:endParaRPr sz="1000" u="none" cap="none" strike="noStrike"/>
                    </a:p>
                  </a:txBody>
                  <a:tcPr marT="20100" marB="20100" marR="40200" marL="40200" anchor="ctr"/>
                </a:tc>
              </a:tr>
              <a:tr h="815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/>
                        <a:t>Modeling &amp; Deployment</a:t>
                      </a:r>
                      <a:endParaRPr sz="1000" u="none" cap="none" strike="noStrike"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Harsh Somaiya</a:t>
                      </a:r>
                      <a:endParaRPr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- Lead on </a:t>
                      </a:r>
                      <a:r>
                        <a:rPr b="1" lang="en" sz="1000" u="none" cap="none" strike="noStrike"/>
                        <a:t>YOLOv11</a:t>
                      </a:r>
                      <a:r>
                        <a:rPr lang="en" sz="1000" u="none" cap="none" strike="noStrike"/>
                        <a:t> training, tuning, and evaluation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Assist with </a:t>
                      </a:r>
                      <a:r>
                        <a:rPr b="1" lang="en" sz="1000" u="none" cap="none" strike="noStrike"/>
                        <a:t>REST API integration</a:t>
                      </a:r>
                      <a:r>
                        <a:rPr lang="en" sz="1000" u="none" cap="none" strike="noStrike"/>
                        <a:t> and </a:t>
                      </a:r>
                      <a:r>
                        <a:rPr b="1" lang="en" sz="1000" u="none" cap="none" strike="noStrike"/>
                        <a:t>Streamlit UI</a:t>
                      </a:r>
                      <a:r>
                        <a:rPr lang="en" sz="1000" u="none" cap="none" strike="noStrike"/>
                        <a:t>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Co-author deployment slides and metrics</a:t>
                      </a:r>
                      <a:endParaRPr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- YOLOv11 Performance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Deployment Slide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Inference Speed, Latency &amp; Memory Analysis</a:t>
                      </a:r>
                      <a:endParaRPr/>
                    </a:p>
                  </a:txBody>
                  <a:tcPr marT="20100" marB="20100" marR="40200" marL="40200" anchor="ctr"/>
                </a:tc>
              </a:tr>
              <a:tr h="66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/>
                        <a:t>Data &amp; Evaluation</a:t>
                      </a:r>
                      <a:endParaRPr sz="1000" u="none" cap="none" strike="noStrike"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Akshay Sodha</a:t>
                      </a:r>
                      <a:endParaRPr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- Handle </a:t>
                      </a:r>
                      <a:r>
                        <a:rPr b="1" lang="en" sz="1000" u="none" cap="none" strike="noStrike"/>
                        <a:t>data preprocessing &amp; augmentation</a:t>
                      </a:r>
                      <a:r>
                        <a:rPr lang="en" sz="1000" u="none" cap="none" strike="noStrike"/>
                        <a:t>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Lead </a:t>
                      </a:r>
                      <a:r>
                        <a:rPr b="1" lang="en" sz="1000" u="none" cap="none" strike="noStrike"/>
                        <a:t>RetinaNet</a:t>
                      </a:r>
                      <a:r>
                        <a:rPr lang="en" sz="1000" u="none" cap="none" strike="noStrike"/>
                        <a:t> training &amp; evaluation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Co-author evaluation and model comparison content</a:t>
                      </a:r>
                      <a:endParaRPr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- Data Engineering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RetinaNet Performance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Evaluation Metrics &amp; Comparison Tables</a:t>
                      </a:r>
                      <a:endParaRPr/>
                    </a:p>
                  </a:txBody>
                  <a:tcPr marT="20100" marB="20100" marR="40200" marL="40200" anchor="ctr"/>
                </a:tc>
              </a:tr>
              <a:tr h="815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/>
                        <a:t>Architecture &amp; Documentation</a:t>
                      </a:r>
                      <a:endParaRPr sz="1000" u="none" cap="none" strike="noStrike"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Vansh Sharma</a:t>
                      </a:r>
                      <a:endParaRPr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- Lead </a:t>
                      </a:r>
                      <a:r>
                        <a:rPr b="1" lang="en" sz="1000" u="none" cap="none" strike="noStrike"/>
                        <a:t>RT-DETR</a:t>
                      </a:r>
                      <a:r>
                        <a:rPr lang="en" sz="1000" u="none" cap="none" strike="noStrike"/>
                        <a:t> model integration &amp; attention tuning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Support deployment pipeline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Draft project summary and technical overview slides</a:t>
                      </a:r>
                      <a:endParaRPr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- RT-DETR Slide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Workflow Diagram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Project Summary &amp; Future Work</a:t>
                      </a:r>
                      <a:endParaRPr/>
                    </a:p>
                  </a:txBody>
                  <a:tcPr marT="20100" marB="20100" marR="40200" marL="40200" anchor="ctr"/>
                </a:tc>
              </a:tr>
              <a:tr h="66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/>
                        <a:t>Integration &amp; Presentation</a:t>
                      </a:r>
                      <a:endParaRPr sz="1000" u="none" cap="none" strike="noStrike"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Tanvi Pagrut</a:t>
                      </a:r>
                      <a:endParaRPr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- Lead </a:t>
                      </a:r>
                      <a:r>
                        <a:rPr b="1" lang="en" sz="1000" u="none" cap="none" strike="noStrike"/>
                        <a:t>Faster R-CNN</a:t>
                      </a:r>
                      <a:r>
                        <a:rPr lang="en" sz="1000" u="none" cap="none" strike="noStrike"/>
                        <a:t> modeling &amp; tuning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Oversee </a:t>
                      </a:r>
                      <a:r>
                        <a:rPr b="1" lang="en" sz="1000" u="none" cap="none" strike="noStrike"/>
                        <a:t>backend-to-UI pipeline</a:t>
                      </a:r>
                      <a:r>
                        <a:rPr lang="en" sz="1000" u="none" cap="none" strike="noStrike"/>
                        <a:t>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Design and narrate impact, lessons, and societal contribution slides</a:t>
                      </a:r>
                      <a:endParaRPr/>
                    </a:p>
                  </a:txBody>
                  <a:tcPr marT="20100" marB="20100" marR="40200" marL="402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- Faster R-CNN Slide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System Demo &amp; Pipeline Slide </a:t>
                      </a:r>
                      <a:br>
                        <a:rPr lang="en" sz="1000" u="none" cap="none" strike="noStrike"/>
                      </a:br>
                      <a:r>
                        <a:rPr lang="en" sz="1000" u="none" cap="none" strike="noStrike"/>
                        <a:t>- Societal Impact, Lessons Learned, Contributions Slide</a:t>
                      </a:r>
                      <a:endParaRPr/>
                    </a:p>
                  </a:txBody>
                  <a:tcPr marT="20100" marB="20100" marR="40200" marL="402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84"/>
          <p:cNvSpPr/>
          <p:nvPr/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84"/>
          <p:cNvSpPr/>
          <p:nvPr/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4"/>
          <p:cNvSpPr txBox="1"/>
          <p:nvPr>
            <p:ph type="title"/>
          </p:nvPr>
        </p:nvSpPr>
        <p:spPr>
          <a:xfrm>
            <a:off x="963930" y="756744"/>
            <a:ext cx="6923558" cy="265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8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/>
              <a:t>Technologies Used</a:t>
            </a:r>
            <a:endParaRPr/>
          </a:p>
        </p:txBody>
      </p:sp>
      <p:grpSp>
        <p:nvGrpSpPr>
          <p:cNvPr id="215" name="Google Shape;215;p28"/>
          <p:cNvGrpSpPr/>
          <p:nvPr/>
        </p:nvGrpSpPr>
        <p:grpSpPr>
          <a:xfrm>
            <a:off x="457200" y="1202801"/>
            <a:ext cx="8229600" cy="3389168"/>
            <a:chOff x="0" y="2651"/>
            <a:chExt cx="8229600" cy="3389168"/>
          </a:xfrm>
        </p:grpSpPr>
        <p:sp>
          <p:nvSpPr>
            <p:cNvPr id="216" name="Google Shape;216;p28"/>
            <p:cNvSpPr/>
            <p:nvPr/>
          </p:nvSpPr>
          <p:spPr>
            <a:xfrm>
              <a:off x="0" y="2651"/>
              <a:ext cx="8229600" cy="564861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170870" y="129745"/>
              <a:ext cx="310673" cy="31067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52414" y="2651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 txBox="1"/>
            <p:nvPr/>
          </p:nvSpPr>
          <p:spPr>
            <a:xfrm>
              <a:off x="652414" y="2651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775" lIns="59775" spcFirstLastPara="1" rIns="59775" wrap="square" tIns="59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Detectron2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High-performance PyTorch framework for R-CNNs and RetinaNet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0" y="708728"/>
              <a:ext cx="8229600" cy="564861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170870" y="835822"/>
              <a:ext cx="310673" cy="3106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52414" y="708728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 txBox="1"/>
            <p:nvPr/>
          </p:nvSpPr>
          <p:spPr>
            <a:xfrm>
              <a:off x="652414" y="708728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775" lIns="59775" spcFirstLastPara="1" rIns="59775" wrap="square" tIns="59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Hugging Face + PyTorch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Used for RT-DETR with support for pretrained models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0" y="1414805"/>
              <a:ext cx="8229600" cy="564861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170870" y="1541899"/>
              <a:ext cx="310673" cy="3106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52414" y="1414805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 txBox="1"/>
            <p:nvPr/>
          </p:nvSpPr>
          <p:spPr>
            <a:xfrm>
              <a:off x="652414" y="1414805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775" lIns="59775" spcFirstLastPara="1" rIns="59775" wrap="square" tIns="59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Google Cloud Platform (GCP)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Model training, data storage, and GPU-based inference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0" y="2120882"/>
              <a:ext cx="8229600" cy="564861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70870" y="2247975"/>
              <a:ext cx="310673" cy="3106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52414" y="2120882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 txBox="1"/>
            <p:nvPr/>
          </p:nvSpPr>
          <p:spPr>
            <a:xfrm>
              <a:off x="652414" y="2120882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775" lIns="59775" spcFirstLastPara="1" rIns="59775" wrap="square" tIns="59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Streamlit + Hugging Face Spaces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Lightweight UI for demo and real-time interaction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0" y="2826958"/>
              <a:ext cx="8229600" cy="564861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170870" y="2954052"/>
              <a:ext cx="310673" cy="3106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52414" y="2826958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 txBox="1"/>
            <p:nvPr/>
          </p:nvSpPr>
          <p:spPr>
            <a:xfrm>
              <a:off x="652414" y="2826958"/>
              <a:ext cx="7577185" cy="564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775" lIns="59775" spcFirstLastPara="1" rIns="59775" wrap="square" tIns="59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Apache Beam &amp; Cloud Composer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For data preprocessing and orchestration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0" y="0"/>
            <a:ext cx="3125454" cy="51435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/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>
                <a:solidFill>
                  <a:srgbClr val="FFFFFF"/>
                </a:solidFill>
              </a:rPr>
              <a:t>Dataset</a:t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 flipH="1" rot="10800000">
            <a:off x="5662801" y="1841609"/>
            <a:ext cx="3062575" cy="3062575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335481" y="443508"/>
            <a:ext cx="5179868" cy="4189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23"/>
              <a:buNone/>
            </a:pPr>
            <a:r>
              <a:rPr lang="en" sz="1300"/>
              <a:t>The Drone Depth and Obstacle Segmentation (DDOS) dataset comprises synthetic aerial images captured by drones, along with corresponding depth maps and pixel-wise semantic segmentation masks.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None/>
            </a:pPr>
            <a:r>
              <a:rPr lang="en" sz="1300"/>
              <a:t>It was introduced in the research paper titled "DDOS: A Synthetic Dataset for Drone Detection and Obstacle Segmentation," authored by Benedikt Kolb from the Technical University of Munich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None/>
            </a:pPr>
            <a:r>
              <a:rPr lang="en" sz="1300"/>
              <a:t>DDOS is purpose-built to support research and development in computer vision, focusing on tasks such as depth estimation and obstacle segmentation from aerial imagery.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None/>
            </a:pPr>
            <a:r>
              <a:rPr lang="en" sz="1300"/>
              <a:t>Emphasizing the detection of thin structures like wires and effective navigation in diverse weather conditions, DDOS serves as a valuable resource for advancing algorithms in autonomous drone technology.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None/>
            </a:pPr>
            <a:r>
              <a:rPr b="1" lang="en" sz="1300"/>
              <a:t>Structure and Data Splits:</a:t>
            </a:r>
            <a:endParaRPr/>
          </a:p>
          <a:p>
            <a:pPr indent="-299085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Training Set:</a:t>
            </a:r>
            <a:r>
              <a:rPr lang="en" sz="1300"/>
              <a:t> 300 flights, totaling 30k images.</a:t>
            </a:r>
            <a:endParaRPr/>
          </a:p>
          <a:p>
            <a:pPr indent="-29908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Validation Set: </a:t>
            </a:r>
            <a:r>
              <a:rPr lang="en" sz="1300"/>
              <a:t>20 flights, totaling 2k images.</a:t>
            </a:r>
            <a:endParaRPr/>
          </a:p>
          <a:p>
            <a:pPr indent="-29908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Test Set: </a:t>
            </a:r>
            <a:r>
              <a:rPr lang="en" sz="1300"/>
              <a:t>20 flights, totaling 2k images.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0"/>
          <p:cNvSpPr txBox="1"/>
          <p:nvPr>
            <p:ph type="title"/>
          </p:nvPr>
        </p:nvSpPr>
        <p:spPr>
          <a:xfrm>
            <a:off x="595246" y="290197"/>
            <a:ext cx="7549592" cy="973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4000"/>
              <a:t>Dataset</a:t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 rot="10800000">
            <a:off x="-1" y="1499133"/>
            <a:ext cx="8590945" cy="5862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0" y="1652309"/>
            <a:ext cx="8537521" cy="32009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595244" y="1706880"/>
            <a:ext cx="4446423" cy="2972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Environments and Flights: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/>
              <a:t>Data is captured over Neighbourhood (urban, residential) and Park (natural, park-like) settings.</a:t>
            </a:r>
            <a:br>
              <a:rPr lang="en" sz="1050"/>
            </a:br>
            <a:r>
              <a:rPr lang="en" sz="1050"/>
              <a:t>Each environment contains multiple flights, each represented by a unique ID, with images and corresponding data organized by type (e.g., depth, flow).</a:t>
            </a:r>
            <a:endParaRPr b="1" sz="105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Data Types for Each Flight: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050"/>
              <a:t>RGB Images: Captured by drone cameras.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/>
              <a:t>Depth Maps: Represent object distances, saved as uint16 PNGs, encoding distances up to 100 meters.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/>
              <a:t>Segmentation Masks: Pixel-wise annotations for semantic segmentation, with key obstacle categories mapped to specific values.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/>
              <a:t>Optical Flow: Depicts the motion of objects between frames.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50"/>
              <a:t>Surface Normals: Maps representing the orientation of surfaces.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/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3">
            <a:alphaModFix/>
          </a:blip>
          <a:srcRect b="25484" l="0" r="23988" t="0"/>
          <a:stretch/>
        </p:blipFill>
        <p:spPr>
          <a:xfrm>
            <a:off x="5414356" y="2569696"/>
            <a:ext cx="2882000" cy="122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 rot="5400000">
            <a:off x="8421030" y="1734770"/>
            <a:ext cx="586275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